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483" r:id="rId6"/>
    <p:sldId id="264" r:id="rId7"/>
    <p:sldId id="257" r:id="rId8"/>
    <p:sldId id="262" r:id="rId9"/>
    <p:sldId id="265" r:id="rId10"/>
    <p:sldId id="485" r:id="rId11"/>
    <p:sldId id="258" r:id="rId12"/>
    <p:sldId id="489" r:id="rId13"/>
    <p:sldId id="487" r:id="rId14"/>
    <p:sldId id="488" r:id="rId15"/>
    <p:sldId id="490" r:id="rId16"/>
    <p:sldId id="486" r:id="rId17"/>
    <p:sldId id="499" r:id="rId18"/>
    <p:sldId id="491" r:id="rId19"/>
    <p:sldId id="500" r:id="rId20"/>
    <p:sldId id="501" r:id="rId21"/>
    <p:sldId id="502" r:id="rId22"/>
    <p:sldId id="503" r:id="rId23"/>
    <p:sldId id="516" r:id="rId24"/>
    <p:sldId id="518" r:id="rId25"/>
    <p:sldId id="504" r:id="rId26"/>
    <p:sldId id="519" r:id="rId27"/>
    <p:sldId id="278" r:id="rId28"/>
    <p:sldId id="266" r:id="rId29"/>
  </p:sldIdLst>
  <p:sldSz cx="9144000" cy="5143500" type="screen16x9"/>
  <p:notesSz cx="9875838" cy="67421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857553"/>
    <a:srgbClr val="489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71348-E300-4E6F-89DB-B311D2102789}" v="2" dt="2023-06-19T15:35:28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0505" autoAdjust="0"/>
  </p:normalViewPr>
  <p:slideViewPr>
    <p:cSldViewPr>
      <p:cViewPr varScale="1">
        <p:scale>
          <a:sx n="143" d="100"/>
          <a:sy n="143" d="100"/>
        </p:scale>
        <p:origin x="1332" y="114"/>
      </p:cViewPr>
      <p:guideLst>
        <p:guide orient="horz" pos="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7" d="100"/>
          <a:sy n="167" d="100"/>
        </p:scale>
        <p:origin x="1976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Atkins (Library Services - Collection Management and Development)" userId="e1e33706-ad40-4275-a8a3-244b0d4306d8" providerId="ADAL" clId="{1B471348-E300-4E6F-89DB-B311D2102789}"/>
    <pc:docChg chg="undo custSel modSld">
      <pc:chgData name="Suzanne Atkins (Library Services - Collection Management and Development)" userId="e1e33706-ad40-4275-a8a3-244b0d4306d8" providerId="ADAL" clId="{1B471348-E300-4E6F-89DB-B311D2102789}" dt="2023-06-19T15:36:57.081" v="243" actId="20577"/>
      <pc:docMkLst>
        <pc:docMk/>
      </pc:docMkLst>
      <pc:sldChg chg="modSp mod">
        <pc:chgData name="Suzanne Atkins (Library Services - Collection Management and Development)" userId="e1e33706-ad40-4275-a8a3-244b0d4306d8" providerId="ADAL" clId="{1B471348-E300-4E6F-89DB-B311D2102789}" dt="2023-06-19T15:35:53.178" v="234" actId="20577"/>
        <pc:sldMkLst>
          <pc:docMk/>
          <pc:sldMk cId="2404027454" sldId="500"/>
        </pc:sldMkLst>
        <pc:spChg chg="mod">
          <ac:chgData name="Suzanne Atkins (Library Services - Collection Management and Development)" userId="e1e33706-ad40-4275-a8a3-244b0d4306d8" providerId="ADAL" clId="{1B471348-E300-4E6F-89DB-B311D2102789}" dt="2023-06-19T15:35:53.178" v="234" actId="20577"/>
          <ac:spMkLst>
            <pc:docMk/>
            <pc:sldMk cId="2404027454" sldId="500"/>
            <ac:spMk id="6" creationId="{1F0ADF51-E875-4B78-A01F-1ADDE13E678B}"/>
          </ac:spMkLst>
        </pc:spChg>
      </pc:sldChg>
      <pc:sldChg chg="modSp mod">
        <pc:chgData name="Suzanne Atkins (Library Services - Collection Management and Development)" userId="e1e33706-ad40-4275-a8a3-244b0d4306d8" providerId="ADAL" clId="{1B471348-E300-4E6F-89DB-B311D2102789}" dt="2023-06-19T15:36:57.081" v="243" actId="20577"/>
        <pc:sldMkLst>
          <pc:docMk/>
          <pc:sldMk cId="3845504358" sldId="501"/>
        </pc:sldMkLst>
        <pc:spChg chg="mod">
          <ac:chgData name="Suzanne Atkins (Library Services - Collection Management and Development)" userId="e1e33706-ad40-4275-a8a3-244b0d4306d8" providerId="ADAL" clId="{1B471348-E300-4E6F-89DB-B311D2102789}" dt="2023-06-19T15:36:57.081" v="243" actId="20577"/>
          <ac:spMkLst>
            <pc:docMk/>
            <pc:sldMk cId="3845504358" sldId="501"/>
            <ac:spMk id="6" creationId="{1F0ADF51-E875-4B78-A01F-1ADDE13E678B}"/>
          </ac:spMkLst>
        </pc:spChg>
      </pc:sldChg>
      <pc:sldChg chg="modSp mod">
        <pc:chgData name="Suzanne Atkins (Library Services - Collection Management and Development)" userId="e1e33706-ad40-4275-a8a3-244b0d4306d8" providerId="ADAL" clId="{1B471348-E300-4E6F-89DB-B311D2102789}" dt="2023-06-19T15:26:37.363" v="4" actId="20577"/>
        <pc:sldMkLst>
          <pc:docMk/>
          <pc:sldMk cId="345763440" sldId="518"/>
        </pc:sldMkLst>
        <pc:spChg chg="mod">
          <ac:chgData name="Suzanne Atkins (Library Services - Collection Management and Development)" userId="e1e33706-ad40-4275-a8a3-244b0d4306d8" providerId="ADAL" clId="{1B471348-E300-4E6F-89DB-B311D2102789}" dt="2023-06-19T15:26:37.363" v="4" actId="20577"/>
          <ac:spMkLst>
            <pc:docMk/>
            <pc:sldMk cId="345763440" sldId="518"/>
            <ac:spMk id="6" creationId="{8495DC7D-0CAA-2A1C-69CD-6C00DEE727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8000E5-E1BF-1B49-8B13-714438104D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530" cy="337106"/>
          </a:xfrm>
          <a:prstGeom prst="rect">
            <a:avLst/>
          </a:prstGeom>
        </p:spPr>
        <p:txBody>
          <a:bodyPr vert="horz" lIns="94954" tIns="47477" rIns="94954" bIns="47477" rtlCol="0"/>
          <a:lstStyle>
            <a:lvl1pPr algn="l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6E7D2-FA68-9F43-935B-5C4FB410B5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4594" y="0"/>
            <a:ext cx="4279530" cy="337106"/>
          </a:xfrm>
          <a:prstGeom prst="rect">
            <a:avLst/>
          </a:prstGeom>
        </p:spPr>
        <p:txBody>
          <a:bodyPr vert="horz" wrap="square" lIns="94954" tIns="47477" rIns="94954" bIns="474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3251F9C-DD71-D44B-BC61-B9FFF09B63D6}" type="datetimeFigureOut">
              <a:rPr lang="en-US" altLang="en-US"/>
              <a:pPr>
                <a:defRPr/>
              </a:pPr>
              <a:t>6/19/2023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5D875-A649-3A4B-8E3B-058149450C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03447"/>
            <a:ext cx="4279530" cy="337106"/>
          </a:xfrm>
          <a:prstGeom prst="rect">
            <a:avLst/>
          </a:prstGeom>
        </p:spPr>
        <p:txBody>
          <a:bodyPr vert="horz" lIns="94954" tIns="47477" rIns="94954" bIns="47477" rtlCol="0" anchor="b"/>
          <a:lstStyle>
            <a:lvl1pPr algn="l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01212-A529-7F40-936E-A515A995FD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4594" y="6403447"/>
            <a:ext cx="4279530" cy="337106"/>
          </a:xfrm>
          <a:prstGeom prst="rect">
            <a:avLst/>
          </a:prstGeom>
        </p:spPr>
        <p:txBody>
          <a:bodyPr vert="horz" wrap="square" lIns="94954" tIns="47477" rIns="94954" bIns="47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870662C-C48F-D348-A8B1-EF16E8860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530" cy="338667"/>
          </a:xfrm>
          <a:prstGeom prst="rect">
            <a:avLst/>
          </a:prstGeom>
        </p:spPr>
        <p:txBody>
          <a:bodyPr vert="horz" lIns="94954" tIns="47477" rIns="94954" bIns="4747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4594" y="0"/>
            <a:ext cx="4279530" cy="338667"/>
          </a:xfrm>
          <a:prstGeom prst="rect">
            <a:avLst/>
          </a:prstGeom>
        </p:spPr>
        <p:txBody>
          <a:bodyPr vert="horz" lIns="94954" tIns="47477" rIns="94954" bIns="47477" rtlCol="0"/>
          <a:lstStyle>
            <a:lvl1pPr algn="r">
              <a:defRPr sz="1300"/>
            </a:lvl1pPr>
          </a:lstStyle>
          <a:p>
            <a:fld id="{1814C16E-B00C-4FA4-8953-2E262D1684AF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2963"/>
            <a:ext cx="4043362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54" tIns="47477" rIns="94954" bIns="474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584" y="3244642"/>
            <a:ext cx="7900670" cy="2654707"/>
          </a:xfrm>
          <a:prstGeom prst="rect">
            <a:avLst/>
          </a:prstGeom>
        </p:spPr>
        <p:txBody>
          <a:bodyPr vert="horz" lIns="94954" tIns="47477" rIns="94954" bIns="474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447"/>
            <a:ext cx="4279530" cy="338666"/>
          </a:xfrm>
          <a:prstGeom prst="rect">
            <a:avLst/>
          </a:prstGeom>
        </p:spPr>
        <p:txBody>
          <a:bodyPr vert="horz" lIns="94954" tIns="47477" rIns="94954" bIns="4747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4594" y="6403447"/>
            <a:ext cx="4279530" cy="338666"/>
          </a:xfrm>
          <a:prstGeom prst="rect">
            <a:avLst/>
          </a:prstGeom>
        </p:spPr>
        <p:txBody>
          <a:bodyPr vert="horz" lIns="94954" tIns="47477" rIns="94954" bIns="47477" rtlCol="0" anchor="b"/>
          <a:lstStyle>
            <a:lvl1pPr algn="r">
              <a:defRPr sz="1300"/>
            </a:lvl1pPr>
          </a:lstStyle>
          <a:p>
            <a:fld id="{0B68C3CB-3118-423E-861A-757A9737E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5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ilosophical_Transactions_of_the_Royal_Societ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Royal_Societ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38" indent="-178038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69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436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39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119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37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Image of publishers with </a:t>
            </a:r>
            <a:r>
              <a:rPr lang="en-GB" altLang="en-US" dirty="0" err="1"/>
              <a:t>UoB</a:t>
            </a:r>
            <a:r>
              <a:rPr lang="en-GB" altLang="en-US" dirty="0"/>
              <a:t> publishing agreements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74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506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Demo of SciFree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08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Demo of SciFree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85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3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Shows where in the Research Cycle publication tends to happen. However, don’t see Publication as an isolated task in this sequence – there are many publication questions to be asked at each stage of the research cycle. Recommend planning for publication from the outset. Ask yourself questions such as: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Am I collecting data as part of my research? If so, will I need to put together a Data Management Plan (DMP) so that I can write a Data Access Statement if I publish a journal article?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 I know what journal I want to publish in? If so, do I have to factor certain requirements around my writing style to fit in with their style guide?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6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38" indent="-178038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Philosophical Transactions of the Royal Socie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Lets begin the story by thinking about how scholarly communication came into being.  It was a way of sharing knowledge that had been created, usually via scientific experiment.  Began with hypothesis, and recounting the experimental method, and reporting results. </a:t>
            </a:r>
          </a:p>
          <a:p>
            <a:endParaRPr lang="en-GB" b="0" i="1" u="none" strike="noStrike" dirty="0">
              <a:solidFill>
                <a:srgbClr val="0563C1"/>
              </a:solidFill>
              <a:effectLst/>
              <a:latin typeface="Arial" panose="020B0604020202020204" pitchFamily="34" charset="0"/>
              <a:hlinkClick r:id="rId3" tooltip="Philosophical Transactions of the Royal Society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0" i="1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 tooltip="Philosophical Transactions of the Royal Socie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Philosophical Transactions of the Royal Society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was established in 1665 by the </a:t>
            </a:r>
            <a:r>
              <a:rPr lang="en-GB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Royal Society"/>
              </a:rPr>
              <a:t>Royal Society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is the oldest scientific journal in the English-speaking world.</a:t>
            </a:r>
          </a:p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Results and advances in journals presided over by the privileged few.</a:t>
            </a:r>
          </a:p>
          <a:p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Much later, academic discourse suggested that this should be more democratic – particularly where research is funded by the public (tax payers)</a:t>
            </a:r>
          </a:p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Open Access publishing became a ‘movement’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5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38" indent="-178038">
              <a:buFont typeface="Arial" panose="020B0604020202020204" pitchFamily="34" charset="0"/>
              <a:buChar char="•"/>
            </a:pPr>
            <a:r>
              <a:rPr lang="en-GB" dirty="0"/>
              <a:t>Has anyone experienced the sinking feeling when coming up against a journal paywall?  What did you do?</a:t>
            </a:r>
          </a:p>
          <a:p>
            <a:pPr marL="178038" indent="-178038">
              <a:buFont typeface="Arial" panose="020B0604020202020204" pitchFamily="34" charset="0"/>
              <a:buChar char="•"/>
            </a:pPr>
            <a:r>
              <a:rPr lang="en-GB" dirty="0"/>
              <a:t>The other part of Open Access is the idea of being free to use and re-purpose material – creative commons licenses are applied.  Some publishers encourage authors to sign away their copyright on acceptance, some academics are resisting this with suggested contractual wording (rights retention)</a:t>
            </a:r>
          </a:p>
          <a:p>
            <a:pPr marL="178038" indent="-178038">
              <a:buFont typeface="Arial" panose="020B0604020202020204" pitchFamily="34" charset="0"/>
              <a:buChar char="•"/>
            </a:pPr>
            <a:r>
              <a:rPr lang="en-GB" dirty="0"/>
              <a:t>The film (?polemic) looks at the profits made by some of the largest publishers (by charging libraries for subscriptions) and the unpaid labour of researcher/author/reviewer.  Asks if this should be done differently.</a:t>
            </a:r>
          </a:p>
          <a:p>
            <a:pPr marL="178038" indent="-178038">
              <a:buFont typeface="Arial" panose="020B0604020202020204" pitchFamily="34" charset="0"/>
              <a:buChar char="•"/>
            </a:pPr>
            <a:r>
              <a:rPr lang="en-GB" dirty="0"/>
              <a:t>We are now looking at subscriptions that give not only ‘read’ access but also ‘publish’ access, to pay to make the articles ‘open’.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8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7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38" indent="-178038">
              <a:buFont typeface="Arial" panose="020B0604020202020204" pitchFamily="34" charset="0"/>
              <a:buChar char="•"/>
            </a:pPr>
            <a:r>
              <a:rPr lang="en-GB" dirty="0"/>
              <a:t>In the UK, Engineering &amp; Physical Sciences Research Council (funder) was the first to mandate sharing of datasets</a:t>
            </a:r>
          </a:p>
          <a:p>
            <a:r>
              <a:rPr lang="en-GB" dirty="0"/>
              <a:t>BUT</a:t>
            </a:r>
          </a:p>
          <a:p>
            <a:pPr marL="178038" indent="-178038">
              <a:buFont typeface="Arial" panose="020B0604020202020204" pitchFamily="34" charset="0"/>
              <a:buChar char="•"/>
            </a:pPr>
            <a:r>
              <a:rPr lang="en-GB" dirty="0"/>
              <a:t>Recognition that commercial and privacy issues are still paramount. </a:t>
            </a:r>
          </a:p>
          <a:p>
            <a:pPr marL="178038" indent="-178038">
              <a:buFont typeface="Arial" panose="020B0604020202020204" pitchFamily="34" charset="0"/>
              <a:buChar char="•"/>
            </a:pPr>
            <a:r>
              <a:rPr lang="en-GB" dirty="0"/>
              <a:t>FAIR principles perhaps easier to consider:</a:t>
            </a:r>
          </a:p>
          <a:p>
            <a:pPr marL="652807" lvl="1" indent="-178038">
              <a:buFont typeface="Arial" panose="020B0604020202020204" pitchFamily="34" charset="0"/>
              <a:buChar char="•"/>
            </a:pPr>
            <a:r>
              <a:rPr lang="en-GB" dirty="0"/>
              <a:t>Findable</a:t>
            </a:r>
          </a:p>
          <a:p>
            <a:pPr marL="652807" lvl="1" indent="-178038">
              <a:buFont typeface="Arial" panose="020B0604020202020204" pitchFamily="34" charset="0"/>
              <a:buChar char="•"/>
            </a:pPr>
            <a:r>
              <a:rPr lang="en-GB" dirty="0"/>
              <a:t>Accessible</a:t>
            </a:r>
          </a:p>
          <a:p>
            <a:pPr marL="652807" lvl="1" indent="-178038">
              <a:buFont typeface="Arial" panose="020B0604020202020204" pitchFamily="34" charset="0"/>
              <a:buChar char="•"/>
            </a:pPr>
            <a:r>
              <a:rPr lang="en-GB" dirty="0"/>
              <a:t>Interoperable (persistent ids)</a:t>
            </a:r>
          </a:p>
          <a:p>
            <a:pPr marL="652807" lvl="1" indent="-178038">
              <a:buFont typeface="Arial" panose="020B0604020202020204" pitchFamily="34" charset="0"/>
              <a:buChar char="•"/>
            </a:pPr>
            <a:r>
              <a:rPr lang="en-GB" dirty="0"/>
              <a:t>Reusable</a:t>
            </a:r>
          </a:p>
          <a:p>
            <a:pPr marL="178038" indent="-178038">
              <a:buFont typeface="Arial" panose="020B0604020202020204" pitchFamily="34" charset="0"/>
              <a:buChar char="•"/>
            </a:pPr>
            <a:r>
              <a:rPr lang="en-GB" dirty="0"/>
              <a:t>Can you see any issues here for your own work?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46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90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6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8C3CB-3118-423E-861A-757A9737E9E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3219822"/>
            <a:ext cx="9144000" cy="1923678"/>
          </a:xfrm>
          <a:prstGeom prst="rect">
            <a:avLst/>
          </a:prstGeom>
          <a:solidFill>
            <a:schemeClr val="tx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67" y="3631604"/>
            <a:ext cx="6552728" cy="596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299942"/>
            <a:ext cx="6551612" cy="360362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803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11510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097" y="1347614"/>
            <a:ext cx="7772400" cy="27420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tx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751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11510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347614"/>
            <a:ext cx="7772400" cy="336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tx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87974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83518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419622"/>
            <a:ext cx="7772400" cy="27420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969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83518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419622"/>
            <a:ext cx="7772400" cy="331236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3283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69" y="483915"/>
            <a:ext cx="4535165" cy="9182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57553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569" y="1512615"/>
            <a:ext cx="4535165" cy="257130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48064" y="483518"/>
            <a:ext cx="3546085" cy="172819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148063" y="2355726"/>
            <a:ext cx="3546085" cy="172819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3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51" r:id="rId3"/>
    <p:sldLayoutId id="2147483949" r:id="rId4"/>
    <p:sldLayoutId id="2147483950" r:id="rId5"/>
    <p:sldLayoutId id="2147483948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89EBD"/>
          </a:solidFill>
          <a:latin typeface="Georgia"/>
          <a:ea typeface="ＭＳ Ｐゴシック" charset="0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80000"/>
        <a:buFont typeface="Wingdings" pitchFamily="2" charset="2"/>
        <a:buNone/>
        <a:defRPr sz="200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None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65000"/>
        <a:buFont typeface="Wingdings" pitchFamily="2" charset="2"/>
        <a:buChar char="o"/>
        <a:defRPr sz="28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80000"/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90000"/>
        <a:buChar char="»"/>
        <a:defRPr sz="28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bmkramer/the-good-the-efficient-and-the-open-oai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7" Type="http://schemas.openxmlformats.org/officeDocument/2006/relationships/hyperlink" Target="https://intranet.birmingham.ac.uk/as/libraryservices/library/research/influential-researcher/metrics-for-communication-strategy.aspx?&amp;_ga=2.259725066.1657681129.1608045873-1112673524.1608045873#metricsforpu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.birmingham.ac.uk/as/libraryservices/library/research/influential-researcher/responsible-metrics.aspx" TargetMode="External"/><Relationship Id="rId5" Type="http://schemas.openxmlformats.org/officeDocument/2006/relationships/hyperlink" Target="https://thinkcheckattend.org/" TargetMode="External"/><Relationship Id="rId4" Type="http://schemas.openxmlformats.org/officeDocument/2006/relationships/hyperlink" Target="https://thinkchecksubmit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fdi4chem.de/index.php/diamond-open-access-publishin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birmingham.ac.uk/openaccess/funde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.scifree.se/birmingham" TargetMode="External"/><Relationship Id="rId4" Type="http://schemas.openxmlformats.org/officeDocument/2006/relationships/hyperlink" Target="https://intranet.birmingham.ac.uk/openaccess/publishingo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birmingham.ac.uk/as/libraryservices/library/research/open-access/publisher-agreements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scifree.se/birmingham" TargetMode="External"/><Relationship Id="rId5" Type="http://schemas.openxmlformats.org/officeDocument/2006/relationships/hyperlink" Target="https://intranet.birmingham.ac.uk/openaccess/publishingoa" TargetMode="External"/><Relationship Id="rId4" Type="http://schemas.openxmlformats.org/officeDocument/2006/relationships/hyperlink" Target="https://intranet.birmingham.ac.uk/as/libraryservices/library/research/open-access/self-archiving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18" Type="http://schemas.openxmlformats.org/officeDocument/2006/relationships/image" Target="../media/image31.jpg"/><Relationship Id="rId26" Type="http://schemas.openxmlformats.org/officeDocument/2006/relationships/image" Target="../media/image39.jpg"/><Relationship Id="rId3" Type="http://schemas.openxmlformats.org/officeDocument/2006/relationships/image" Target="../media/image16.jp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17" Type="http://schemas.openxmlformats.org/officeDocument/2006/relationships/image" Target="../media/image30.jp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9.jp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jp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18" Type="http://schemas.openxmlformats.org/officeDocument/2006/relationships/image" Target="../media/image31.jpg"/><Relationship Id="rId26" Type="http://schemas.openxmlformats.org/officeDocument/2006/relationships/image" Target="../media/image39.jpg"/><Relationship Id="rId39" Type="http://schemas.openxmlformats.org/officeDocument/2006/relationships/hyperlink" Target="https://app.scifree.se/birmingham" TargetMode="External"/><Relationship Id="rId3" Type="http://schemas.openxmlformats.org/officeDocument/2006/relationships/image" Target="../media/image16.jp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17" Type="http://schemas.openxmlformats.org/officeDocument/2006/relationships/image" Target="../media/image30.jp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.jp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jp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cifree.se/birmingha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cifree.se/birmingha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ngrxiv.org/" TargetMode="External"/><Relationship Id="rId3" Type="http://schemas.openxmlformats.org/officeDocument/2006/relationships/hyperlink" Target="https://www.uct.ac.za/research-support-hub/research-data-managing-research-data/fair-data-open-possible-closed-necessary" TargetMode="External"/><Relationship Id="rId7" Type="http://schemas.openxmlformats.org/officeDocument/2006/relationships/hyperlink" Target="https://www.youtube.com/watch?v=o25ENtTy2vw&amp;t=5s" TargetMode="External"/><Relationship Id="rId2" Type="http://schemas.openxmlformats.org/officeDocument/2006/relationships/hyperlink" Target="https://www.ukrn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lifesciences.org/" TargetMode="External"/><Relationship Id="rId11" Type="http://schemas.openxmlformats.org/officeDocument/2006/relationships/hyperlink" Target="https://doi.org/10.5281/zenodo.1147025" TargetMode="External"/><Relationship Id="rId5" Type="http://schemas.openxmlformats.org/officeDocument/2006/relationships/hyperlink" Target="https://www.medrxiv.org/" TargetMode="External"/><Relationship Id="rId10" Type="http://schemas.openxmlformats.org/officeDocument/2006/relationships/hyperlink" Target="https://orcid.org/" TargetMode="External"/><Relationship Id="rId4" Type="http://schemas.openxmlformats.org/officeDocument/2006/relationships/hyperlink" Target="https://www.youtube.com/watch?v=N2zK3sAtr-4" TargetMode="External"/><Relationship Id="rId9" Type="http://schemas.openxmlformats.org/officeDocument/2006/relationships/hyperlink" Target="https://github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bmkramer/the-good-the-efficient-and-the-open-oai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ntranet.birmingham.ac.uk/as/libraryservices/library/research/open-access/publishing-open-access.asp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66" y="3631604"/>
            <a:ext cx="8425705" cy="596652"/>
          </a:xfrm>
        </p:spPr>
        <p:txBody>
          <a:bodyPr/>
          <a:lstStyle/>
          <a:p>
            <a:r>
              <a:rPr lang="en-GB" dirty="0"/>
              <a:t>How to publish your work - openly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 sz="1800" dirty="0"/>
              <a:t>Judith Hegenbarth &amp; Suzanne Atkins – Library Services</a:t>
            </a:r>
          </a:p>
          <a:p>
            <a:r>
              <a:rPr lang="en-GB" dirty="0">
                <a:ea typeface="ＭＳ Ｐゴシック"/>
              </a:rPr>
              <a:t>June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69"/>
            <a:ext cx="9143999" cy="118196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26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4" y="-3980833"/>
            <a:ext cx="1182335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739"/>
            <a:ext cx="3227567" cy="1181596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5FAD1-CE7D-F8BD-4F69-3619037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5" y="264870"/>
            <a:ext cx="5318475" cy="673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Depositing data or code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35C351F-3476-CC7D-C4AB-0781CC908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11" y="2158673"/>
            <a:ext cx="3848316" cy="1953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E737F33-C9E3-2A52-4B20-2B09ADF05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8873" y="2080210"/>
            <a:ext cx="3629551" cy="20416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197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E3C9B-0DD4-FE8E-7DEE-D8B22ABD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482600"/>
            <a:ext cx="8408193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Blogs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B1B00E-F09E-AA9C-B8E5-01906E2C8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8623" y="1256420"/>
            <a:ext cx="5706752" cy="3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55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BB9D3F-D3DA-CA8E-7574-67FD73991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621" y="482600"/>
            <a:ext cx="633075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8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1C06F5-C775-53C3-68DE-E1376E2D6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39" r="2" b="2859"/>
          <a:stretch/>
        </p:blipFill>
        <p:spPr>
          <a:xfrm>
            <a:off x="342900" y="267494"/>
            <a:ext cx="8458200" cy="45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1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5486"/>
            <a:ext cx="8172440" cy="648072"/>
          </a:xfrm>
        </p:spPr>
        <p:txBody>
          <a:bodyPr/>
          <a:lstStyle/>
          <a:p>
            <a:r>
              <a:rPr lang="en-GB" b="1" dirty="0"/>
              <a:t>What next? Publishing your research.</a:t>
            </a:r>
            <a:endParaRPr lang="en-GB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05CDC1-2953-4839-99C0-5D56BD66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89" y="915566"/>
            <a:ext cx="4715421" cy="30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31E5FA-2863-45D3-9E67-33218EE3D1B4}"/>
              </a:ext>
            </a:extLst>
          </p:cNvPr>
          <p:cNvSpPr txBox="1"/>
          <p:nvPr/>
        </p:nvSpPr>
        <p:spPr>
          <a:xfrm>
            <a:off x="3599384" y="4074045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Adapted from </a:t>
            </a:r>
            <a:r>
              <a:rPr lang="en-GB" sz="1400" b="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Jeroen Bosman &amp; Bianca Kramer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Licence CC-BY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BD4804-DD56-4741-B114-158E90B7A658}"/>
              </a:ext>
            </a:extLst>
          </p:cNvPr>
          <p:cNvSpPr/>
          <p:nvPr/>
        </p:nvSpPr>
        <p:spPr bwMode="auto">
          <a:xfrm>
            <a:off x="2627784" y="3219822"/>
            <a:ext cx="3456385" cy="659989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0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A55C-F92F-95E5-6C62-43537C0F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publishing – funder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A0DB6-33CB-5153-E72A-AAC9C5F9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9622"/>
            <a:ext cx="7772400" cy="2742009"/>
          </a:xfrm>
        </p:spPr>
        <p:txBody>
          <a:bodyPr/>
          <a:lstStyle/>
          <a:p>
            <a:r>
              <a:rPr lang="en-GB" dirty="0"/>
              <a:t>The benefits of being open are clear, but also:</a:t>
            </a:r>
          </a:p>
          <a:p>
            <a:endParaRPr lang="en-GB" dirty="0"/>
          </a:p>
          <a:p>
            <a:r>
              <a:rPr lang="en-GB" dirty="0"/>
              <a:t>Many funders, including UKRI (UK Research &amp; Innovation), make Open Access funding a condition of their agreement.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will you need to do, to publish Open Access?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76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5486"/>
            <a:ext cx="8172440" cy="648072"/>
          </a:xfrm>
        </p:spPr>
        <p:txBody>
          <a:bodyPr/>
          <a:lstStyle/>
          <a:p>
            <a:r>
              <a:rPr lang="en-GB" b="1" dirty="0"/>
              <a:t>Choosing a journal venue</a:t>
            </a:r>
            <a:br>
              <a:rPr lang="en-GB" dirty="0"/>
            </a:br>
            <a:endParaRPr lang="en-GB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0ADF51-E875-4B78-A01F-1ADDE13E678B}"/>
              </a:ext>
            </a:extLst>
          </p:cNvPr>
          <p:cNvSpPr txBox="1">
            <a:spLocks/>
          </p:cNvSpPr>
          <p:nvPr/>
        </p:nvSpPr>
        <p:spPr>
          <a:xfrm>
            <a:off x="251520" y="753210"/>
            <a:ext cx="8640960" cy="3637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000" b="0" baseline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None/>
              <a:defRPr sz="1600" b="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kern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Choose a publication venue that is the best fit for the research itself. Use selection strategies, such as:</a:t>
            </a:r>
          </a:p>
          <a:p>
            <a:pPr lvl="1">
              <a:buClr>
                <a:schemeClr val="bg1"/>
              </a:buClr>
            </a:pPr>
            <a:r>
              <a:rPr lang="en-GB" sz="1800" b="0" kern="0" dirty="0">
                <a:cs typeface="Times New Roman" panose="02020603050405020304" pitchFamily="18" charset="0"/>
              </a:rPr>
              <a:t>Noting the journals that have published key articles in your research area</a:t>
            </a:r>
            <a:r>
              <a:rPr lang="en-GB" sz="1800" kern="0" dirty="0"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chemeClr val="bg1"/>
              </a:buClr>
            </a:pPr>
            <a:r>
              <a:rPr lang="en-GB" sz="18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Spe</a:t>
            </a:r>
            <a:r>
              <a:rPr lang="en-GB" sz="1800" kern="0" dirty="0">
                <a:cs typeface="Times New Roman" panose="02020603050405020304" pitchFamily="18" charset="0"/>
              </a:rPr>
              <a:t>aking to your supervisor/project lead.</a:t>
            </a:r>
            <a:endParaRPr lang="en-GB" sz="1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buClr>
                <a:schemeClr val="bg1"/>
              </a:buClr>
            </a:pPr>
            <a:r>
              <a:rPr lang="en-GB" sz="1800" dirty="0"/>
              <a:t>Identify (or check for) fully OA journals indexed by </a:t>
            </a:r>
            <a:r>
              <a:rPr lang="en-GB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Directory of Open Access Journals (DOAJ)</a:t>
            </a:r>
            <a:r>
              <a:rPr lang="en-GB" sz="1800" dirty="0"/>
              <a:t>.</a:t>
            </a:r>
          </a:p>
          <a:p>
            <a:pPr lvl="1">
              <a:buClr>
                <a:schemeClr val="bg1"/>
              </a:buClr>
            </a:pPr>
            <a:r>
              <a:rPr lang="en-GB" sz="1800" dirty="0"/>
              <a:t>Use </a:t>
            </a:r>
            <a:r>
              <a:rPr lang="en-GB" sz="1800" dirty="0">
                <a:hlinkClick r:id="rId4"/>
              </a:rPr>
              <a:t>Think, Check, Submit </a:t>
            </a:r>
            <a:r>
              <a:rPr lang="en-GB" sz="1800" dirty="0"/>
              <a:t>checklist for publishing (also use </a:t>
            </a:r>
            <a:r>
              <a:rPr lang="en-GB" sz="1800" dirty="0">
                <a:hlinkClick r:id="rId5"/>
              </a:rPr>
              <a:t>Think, Check, Attend </a:t>
            </a:r>
            <a:r>
              <a:rPr lang="en-GB" sz="1800" dirty="0"/>
              <a:t>for conferences)</a:t>
            </a:r>
          </a:p>
          <a:p>
            <a:pPr lvl="1">
              <a:buClr>
                <a:schemeClr val="bg1"/>
              </a:buClr>
            </a:pPr>
            <a:endParaRPr lang="en-GB" sz="800" dirty="0"/>
          </a:p>
          <a:p>
            <a:pPr lvl="1">
              <a:buClr>
                <a:schemeClr val="bg1"/>
              </a:buClr>
            </a:pPr>
            <a:r>
              <a:rPr lang="en-GB" b="0" dirty="0"/>
              <a:t>Use journal metrics to inform selection, e.g. Journal Impact Factor (JIF)</a:t>
            </a:r>
          </a:p>
          <a:p>
            <a:pPr lvl="1">
              <a:buClr>
                <a:schemeClr val="bg1"/>
              </a:buClr>
            </a:pPr>
            <a:r>
              <a:rPr lang="en-GB" sz="1600" dirty="0">
                <a:solidFill>
                  <a:schemeClr val="tx1"/>
                </a:solidFill>
              </a:rPr>
              <a:t>However, be wary of relying </a:t>
            </a:r>
            <a:r>
              <a:rPr lang="en-GB" sz="1600" i="1" dirty="0">
                <a:solidFill>
                  <a:schemeClr val="tx1"/>
                </a:solidFill>
              </a:rPr>
              <a:t>only</a:t>
            </a:r>
            <a:r>
              <a:rPr lang="en-GB" sz="1600" dirty="0">
                <a:solidFill>
                  <a:schemeClr val="tx1"/>
                </a:solidFill>
              </a:rPr>
              <a:t> on metrics – </a:t>
            </a:r>
            <a:r>
              <a:rPr lang="en-GB" sz="16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</a:t>
            </a:r>
            <a:r>
              <a:rPr lang="en-GB" sz="1600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responsibly</a:t>
            </a:r>
            <a:r>
              <a:rPr lang="en-GB" sz="1600" b="0" dirty="0" err="1">
                <a:solidFill>
                  <a:schemeClr val="tx1"/>
                </a:solidFill>
              </a:rPr>
              <a:t>Read</a:t>
            </a:r>
            <a:r>
              <a:rPr lang="en-GB" sz="1600" b="0" dirty="0">
                <a:solidFill>
                  <a:schemeClr val="tx1"/>
                </a:solidFill>
              </a:rPr>
              <a:t> Library Services advice on </a:t>
            </a:r>
            <a:r>
              <a:rPr lang="en-GB" sz="16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metrics to inform your journal publishing strategy</a:t>
            </a:r>
            <a:r>
              <a:rPr lang="en-GB" sz="1600" dirty="0">
                <a:solidFill>
                  <a:schemeClr val="tx1"/>
                </a:solidFill>
              </a:rPr>
              <a:t> first.</a:t>
            </a:r>
            <a:endParaRPr lang="en-GB" sz="1600" b="0" dirty="0">
              <a:solidFill>
                <a:schemeClr val="tx1"/>
              </a:solidFill>
            </a:endParaRPr>
          </a:p>
          <a:p>
            <a:pPr lvl="2" indent="0">
              <a:buClr>
                <a:schemeClr val="bg1"/>
              </a:buClr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lvl="1">
              <a:buClr>
                <a:schemeClr val="bg1"/>
              </a:buClr>
            </a:pPr>
            <a:endParaRPr lang="en-GB" sz="30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1"/>
              </a:buClr>
            </a:pPr>
            <a:endParaRPr lang="en-GB" sz="18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-114300">
              <a:buClr>
                <a:schemeClr val="bg1"/>
              </a:buClr>
            </a:pPr>
            <a:endParaRPr lang="en-GB" sz="6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kern="0" dirty="0">
              <a:solidFill>
                <a:srgbClr val="FFFF00"/>
              </a:solidFill>
              <a:ea typeface="Calibri" panose="020F0502020204030204" pitchFamily="34" charset="0"/>
            </a:endParaRP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40402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5486"/>
            <a:ext cx="8172440" cy="648072"/>
          </a:xfrm>
        </p:spPr>
        <p:txBody>
          <a:bodyPr/>
          <a:lstStyle/>
          <a:p>
            <a:r>
              <a:rPr lang="en-GB" b="1" dirty="0"/>
              <a:t>Choosing a journal venue</a:t>
            </a:r>
            <a:br>
              <a:rPr lang="en-GB" dirty="0"/>
            </a:br>
            <a:endParaRPr lang="en-GB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0ADF51-E875-4B78-A01F-1ADDE13E678B}"/>
              </a:ext>
            </a:extLst>
          </p:cNvPr>
          <p:cNvSpPr txBox="1">
            <a:spLocks/>
          </p:cNvSpPr>
          <p:nvPr/>
        </p:nvSpPr>
        <p:spPr>
          <a:xfrm>
            <a:off x="251520" y="699542"/>
            <a:ext cx="8640960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000" b="0" baseline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None/>
              <a:defRPr sz="1600" b="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Choose a publication venue that is the best fit for the research itself. Use selection strategies, such as:</a:t>
            </a:r>
            <a:br>
              <a:rPr lang="en-GB" sz="1800" kern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 kern="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1"/>
              </a:buClr>
            </a:pPr>
            <a:r>
              <a:rPr lang="en-GB" sz="1800" b="0" kern="0" dirty="0">
                <a:cs typeface="Times New Roman" panose="02020603050405020304" pitchFamily="18" charset="0"/>
              </a:rPr>
              <a:t>Do you want, or are you required, to make your research output available Open Access?</a:t>
            </a:r>
          </a:p>
          <a:p>
            <a:pPr lvl="2" indent="0">
              <a:buClr>
                <a:schemeClr val="bg1"/>
              </a:buClr>
              <a:buNone/>
            </a:pPr>
            <a:r>
              <a:rPr lang="en-GB" sz="1800" dirty="0">
                <a:solidFill>
                  <a:schemeClr val="tx1"/>
                </a:solidFill>
              </a:rPr>
              <a:t>Open Access for journal articles achieved via:</a:t>
            </a:r>
          </a:p>
          <a:p>
            <a:pPr marL="1885950" lvl="3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Open Access by publication</a:t>
            </a:r>
          </a:p>
          <a:p>
            <a:pPr marL="1885950" lvl="3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Open Access by self-archiving in a repository</a:t>
            </a:r>
          </a:p>
          <a:p>
            <a:pPr marL="1885950" lvl="3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000" dirty="0">
              <a:solidFill>
                <a:schemeClr val="tx1"/>
              </a:solidFill>
            </a:endParaRPr>
          </a:p>
          <a:p>
            <a:pPr marL="914400" lvl="1" indent="-457200"/>
            <a:r>
              <a:rPr lang="en-GB" sz="1800" dirty="0"/>
              <a:t>Identify (or check for) fully OA journals indexed by </a:t>
            </a:r>
            <a:r>
              <a:rPr lang="en-GB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Directory of Open Access</a:t>
            </a:r>
          </a:p>
          <a:p>
            <a:pPr marL="914400" lvl="1" indent="-457200"/>
            <a:r>
              <a:rPr lang="en-GB" sz="1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Journals </a:t>
            </a:r>
            <a:r>
              <a:rPr lang="en-GB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GB" sz="1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DOAJ)</a:t>
            </a:r>
            <a:r>
              <a:rPr lang="en-GB" sz="1800"/>
              <a:t>: adding </a:t>
            </a:r>
            <a:r>
              <a:rPr lang="en-GB" sz="1800" dirty="0"/>
              <a:t>filter “Without article processing charges (</a:t>
            </a:r>
            <a:r>
              <a:rPr lang="en-GB" sz="1800"/>
              <a:t>APCs)”</a:t>
            </a:r>
          </a:p>
          <a:p>
            <a:pPr marL="914400" lvl="1" indent="-457200"/>
            <a:r>
              <a:rPr lang="en-GB" sz="1800" dirty="0"/>
              <a:t>can be applied to identify </a:t>
            </a:r>
            <a:r>
              <a:rPr lang="en-GB" sz="1800" dirty="0">
                <a:hlinkClick r:id="rId4"/>
              </a:rPr>
              <a:t>diamond open access journals</a:t>
            </a:r>
            <a:r>
              <a:rPr lang="en-GB" sz="1800" dirty="0"/>
              <a:t>.</a:t>
            </a:r>
          </a:p>
          <a:p>
            <a:pPr marL="7429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800" dirty="0"/>
          </a:p>
          <a:p>
            <a:pPr lvl="1">
              <a:buClr>
                <a:schemeClr val="bg1"/>
              </a:buClr>
            </a:pPr>
            <a:endParaRPr lang="en-GB" sz="1800" b="0" dirty="0"/>
          </a:p>
          <a:p>
            <a:pPr lvl="2" indent="0">
              <a:buClr>
                <a:schemeClr val="bg1"/>
              </a:buClr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endParaRPr lang="en-GB" sz="3000" kern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1"/>
              </a:buClr>
            </a:pPr>
            <a:endParaRPr lang="en-GB" sz="18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-114300">
              <a:buClr>
                <a:schemeClr val="bg1"/>
              </a:buClr>
            </a:pPr>
            <a:endParaRPr lang="en-GB" sz="6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kern="0" dirty="0">
              <a:solidFill>
                <a:srgbClr val="FFFF00"/>
              </a:solidFill>
              <a:ea typeface="Calibri" panose="020F0502020204030204" pitchFamily="34" charset="0"/>
            </a:endParaRP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84550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5486"/>
            <a:ext cx="8172440" cy="648072"/>
          </a:xfrm>
        </p:spPr>
        <p:txBody>
          <a:bodyPr/>
          <a:lstStyle/>
          <a:p>
            <a:r>
              <a:rPr lang="en-GB" b="1" dirty="0"/>
              <a:t>Choosing a journal venue</a:t>
            </a:r>
            <a:br>
              <a:rPr lang="en-GB" dirty="0"/>
            </a:br>
            <a:endParaRPr lang="en-GB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0ADF51-E875-4B78-A01F-1ADDE13E678B}"/>
              </a:ext>
            </a:extLst>
          </p:cNvPr>
          <p:cNvSpPr txBox="1">
            <a:spLocks/>
          </p:cNvSpPr>
          <p:nvPr/>
        </p:nvSpPr>
        <p:spPr>
          <a:xfrm>
            <a:off x="251520" y="699542"/>
            <a:ext cx="8640960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000" b="0" baseline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None/>
              <a:defRPr sz="1600" b="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dirty="0">
                <a:solidFill>
                  <a:schemeClr val="tx1"/>
                </a:solidFill>
              </a:rPr>
              <a:t>Open Access Scenario 1 – My research is funded, and my funder requires me to publish Open Access</a:t>
            </a:r>
          </a:p>
          <a:p>
            <a:r>
              <a:rPr lang="en-GB" sz="1400" dirty="0">
                <a:solidFill>
                  <a:schemeClr val="tx1"/>
                </a:solidFill>
              </a:rPr>
              <a:t>Note: GCRF is funded by UKRI so maybe eligible for block grant funding or permit a policy exception.</a:t>
            </a:r>
          </a:p>
          <a:p>
            <a:endParaRPr lang="en-GB" sz="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Action -</a:t>
            </a:r>
            <a:r>
              <a:rPr lang="en-GB" sz="1800" dirty="0">
                <a:solidFill>
                  <a:schemeClr val="tx1"/>
                </a:solidFill>
              </a:rPr>
              <a:t> Before submission to any journal:</a:t>
            </a:r>
          </a:p>
          <a:p>
            <a:endParaRPr lang="en-GB" sz="6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Check our guidance on </a:t>
            </a:r>
            <a:r>
              <a:rPr lang="en-GB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funders and open access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r>
              <a:rPr lang="en-GB" sz="1400" dirty="0">
                <a:solidFill>
                  <a:schemeClr val="tx1"/>
                </a:solidFill>
              </a:rPr>
              <a:t>Many funders now require immediate Open Access for funded articles and conference proceedings either through OA by publication or self-archiving</a:t>
            </a:r>
          </a:p>
          <a:p>
            <a:pPr lvl="1"/>
            <a:endParaRPr lang="en-GB" sz="600" dirty="0"/>
          </a:p>
          <a:p>
            <a:r>
              <a:rPr lang="en-GB" sz="1800" dirty="0">
                <a:solidFill>
                  <a:schemeClr val="tx1"/>
                </a:solidFill>
              </a:rPr>
              <a:t>To ensure you can meet your funder policy, check the Journal you are targeting using our </a:t>
            </a:r>
            <a:r>
              <a:rPr lang="en-GB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Publishing Open Access page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Use our </a:t>
            </a:r>
            <a:r>
              <a:rPr lang="en-GB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SciFree Search tool</a:t>
            </a:r>
            <a:r>
              <a:rPr lang="en-GB" sz="1800" dirty="0">
                <a:solidFill>
                  <a:schemeClr val="tx1"/>
                </a:solidFill>
              </a:rPr>
              <a:t> to see if the journal is covered under a University publishing agreement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rgbClr val="FFFF00"/>
              </a:solidFill>
            </a:endParaRPr>
          </a:p>
          <a:p>
            <a:endParaRPr lang="en-GB" sz="1400" dirty="0"/>
          </a:p>
          <a:p>
            <a:pPr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endParaRPr lang="en-GB" sz="1800" b="0" dirty="0"/>
          </a:p>
          <a:p>
            <a:pPr lvl="2" indent="0">
              <a:buClr>
                <a:schemeClr val="bg1"/>
              </a:buClr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endParaRPr lang="en-GB" sz="3000" kern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1"/>
              </a:buClr>
            </a:pPr>
            <a:endParaRPr lang="en-GB" sz="18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-114300">
              <a:buClr>
                <a:schemeClr val="bg1"/>
              </a:buClr>
            </a:pPr>
            <a:endParaRPr lang="en-GB" sz="6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kern="0" dirty="0">
              <a:solidFill>
                <a:srgbClr val="FFFF00"/>
              </a:solidFill>
              <a:ea typeface="Calibri" panose="020F0502020204030204" pitchFamily="34" charset="0"/>
            </a:endParaRP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8880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5486"/>
            <a:ext cx="8172440" cy="648072"/>
          </a:xfrm>
        </p:spPr>
        <p:txBody>
          <a:bodyPr/>
          <a:lstStyle/>
          <a:p>
            <a:r>
              <a:rPr lang="en-GB" b="1" dirty="0"/>
              <a:t>Choosing a journal venue</a:t>
            </a:r>
            <a:br>
              <a:rPr lang="en-GB" dirty="0"/>
            </a:br>
            <a:endParaRPr lang="en-GB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0ADF51-E875-4B78-A01F-1ADDE13E678B}"/>
              </a:ext>
            </a:extLst>
          </p:cNvPr>
          <p:cNvSpPr txBox="1">
            <a:spLocks/>
          </p:cNvSpPr>
          <p:nvPr/>
        </p:nvSpPr>
        <p:spPr>
          <a:xfrm>
            <a:off x="251520" y="699542"/>
            <a:ext cx="8640960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000" b="0" baseline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None/>
              <a:defRPr sz="1600" b="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dirty="0">
                <a:solidFill>
                  <a:schemeClr val="tx1"/>
                </a:solidFill>
              </a:rPr>
              <a:t>Open Access Scenario 2 – My research is not funded, but I would still like to make my research available Open Access</a:t>
            </a:r>
          </a:p>
          <a:p>
            <a:endParaRPr lang="en-GB" sz="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Solution: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r>
              <a:rPr lang="en-GB" sz="1800" dirty="0">
                <a:solidFill>
                  <a:schemeClr val="tx1"/>
                </a:solidFill>
              </a:rPr>
              <a:t>Either publish Open Access via a journal a University </a:t>
            </a:r>
            <a:r>
              <a:rPr lang="en-GB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Transitional or ‘Subscribe to Open’ Agreement</a:t>
            </a:r>
            <a:r>
              <a:rPr lang="en-GB" sz="1800" dirty="0">
                <a:solidFill>
                  <a:schemeClr val="tx1"/>
                </a:solidFill>
              </a:rPr>
              <a:t> or </a:t>
            </a:r>
          </a:p>
          <a:p>
            <a:r>
              <a:rPr lang="en-GB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Self-archiving</a:t>
            </a:r>
            <a:r>
              <a:rPr lang="en-GB" sz="1800" dirty="0">
                <a:solidFill>
                  <a:schemeClr val="tx1"/>
                </a:solidFill>
              </a:rPr>
              <a:t> in a repository</a:t>
            </a:r>
          </a:p>
          <a:p>
            <a:endParaRPr lang="en-GB" sz="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Action -</a:t>
            </a:r>
            <a:r>
              <a:rPr lang="en-GB" sz="1800" dirty="0">
                <a:solidFill>
                  <a:schemeClr val="tx1"/>
                </a:solidFill>
              </a:rPr>
              <a:t> Before submission to any journal: </a:t>
            </a:r>
          </a:p>
          <a:p>
            <a:endParaRPr lang="en-GB" sz="6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Check the Journal you are targeting using our </a:t>
            </a:r>
            <a:r>
              <a:rPr lang="en-GB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Publishing Open Access page</a:t>
            </a:r>
            <a:endParaRPr lang="en-GB" sz="10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Use our </a:t>
            </a:r>
            <a:r>
              <a:rPr lang="en-GB" sz="18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SciFree Search tool</a:t>
            </a:r>
            <a:r>
              <a:rPr lang="en-GB" sz="1800" dirty="0">
                <a:solidFill>
                  <a:schemeClr val="tx1"/>
                </a:solidFill>
              </a:rPr>
              <a:t> to see if the journal is covered under a University publishing agreement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endParaRPr lang="en-GB" sz="1800" b="0" dirty="0"/>
          </a:p>
          <a:p>
            <a:pPr lvl="2" indent="0">
              <a:buClr>
                <a:schemeClr val="bg1"/>
              </a:buClr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endParaRPr lang="en-GB" sz="3000" kern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1"/>
              </a:buClr>
            </a:pPr>
            <a:endParaRPr lang="en-GB" sz="18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-114300">
              <a:buClr>
                <a:schemeClr val="bg1"/>
              </a:buClr>
            </a:pPr>
            <a:endParaRPr lang="en-GB" sz="6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kern="0" dirty="0">
              <a:solidFill>
                <a:srgbClr val="FFFF00"/>
              </a:solidFill>
              <a:ea typeface="Calibri" panose="020F0502020204030204" pitchFamily="34" charset="0"/>
            </a:endParaRP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8707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05DA-81AC-DE91-879F-BC7F2FD0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FEC2E-C7E8-D9A5-A1B5-F8288524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97" y="1059582"/>
            <a:ext cx="7772400" cy="303004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Theory </a:t>
            </a:r>
          </a:p>
          <a:p>
            <a:r>
              <a:rPr lang="en-GB" dirty="0"/>
              <a:t>Publishing as part of the research process</a:t>
            </a:r>
          </a:p>
          <a:p>
            <a:r>
              <a:rPr lang="en-GB" dirty="0"/>
              <a:t>Open Access publishing</a:t>
            </a:r>
          </a:p>
          <a:p>
            <a:r>
              <a:rPr lang="en-GB" dirty="0"/>
              <a:t>Other ways to be ‘open’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Practice</a:t>
            </a:r>
          </a:p>
          <a:p>
            <a:r>
              <a:rPr lang="en-GB" dirty="0"/>
              <a:t>Choosing a journal to publish in</a:t>
            </a:r>
          </a:p>
          <a:p>
            <a:r>
              <a:rPr lang="en-GB" dirty="0"/>
              <a:t>Checking open access routes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50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5486"/>
            <a:ext cx="8172440" cy="648072"/>
          </a:xfrm>
        </p:spPr>
        <p:txBody>
          <a:bodyPr/>
          <a:lstStyle/>
          <a:p>
            <a:r>
              <a:rPr lang="en-GB" b="1" dirty="0"/>
              <a:t>Choosing a journal venue  - agreements</a:t>
            </a:r>
            <a:br>
              <a:rPr lang="en-GB" dirty="0"/>
            </a:br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64FF18-3436-5A96-1B77-941D3D030750}"/>
              </a:ext>
            </a:extLst>
          </p:cNvPr>
          <p:cNvSpPr/>
          <p:nvPr/>
        </p:nvSpPr>
        <p:spPr bwMode="auto">
          <a:xfrm>
            <a:off x="0" y="843558"/>
            <a:ext cx="9144000" cy="42999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75CC93F-DC29-6CE5-8F90-85CE42713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6" y="2248932"/>
            <a:ext cx="1362395" cy="136239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8C78F8-52FF-AE58-40A7-F89B7C82D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45" y="2299263"/>
            <a:ext cx="1956638" cy="102881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982D0FD-0171-720D-354A-2C9603B83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7" y="2342645"/>
            <a:ext cx="1337158" cy="765377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8F9996D-5686-1B48-A887-91A22D83C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21" y="1747945"/>
            <a:ext cx="1467460" cy="922996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20C6755-1366-222C-3A23-74A68CBB9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87" y="1584141"/>
            <a:ext cx="2372112" cy="84763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7E94C2D-9250-2A90-2BDF-EF2843A7DA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5"/>
          <a:stretch/>
        </p:blipFill>
        <p:spPr>
          <a:xfrm>
            <a:off x="6561583" y="919219"/>
            <a:ext cx="1321594" cy="974748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86289664-C71D-D411-58F2-9816EE27E1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44" y="883223"/>
            <a:ext cx="1013004" cy="88637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357C080-479B-BE27-93CE-FB4FC31097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11" y="872448"/>
            <a:ext cx="697878" cy="69787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BE237C-D053-58AD-CBC7-8901DA12F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" y="847279"/>
            <a:ext cx="2240060" cy="682475"/>
          </a:xfrm>
          <a:prstGeom prst="rect">
            <a:avLst/>
          </a:prstGeom>
        </p:spPr>
      </p:pic>
      <p:pic>
        <p:nvPicPr>
          <p:cNvPr id="14" name="Picture 13" descr="Chart&#10;&#10;Description automatically generated with medium confidence">
            <a:extLst>
              <a:ext uri="{FF2B5EF4-FFF2-40B4-BE49-F238E27FC236}">
                <a16:creationId xmlns:a16="http://schemas.microsoft.com/office/drawing/2014/main" id="{52FCD284-3DE7-BC73-35FB-B73B3C32C5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36" y="859422"/>
            <a:ext cx="1444241" cy="568821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09498E-6D5F-48F4-1A8B-CCDF20AC87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61" y="912393"/>
            <a:ext cx="847636" cy="8476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E78AC9-3562-1EDE-C0AF-3E7F645248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06" y="1575471"/>
            <a:ext cx="1704960" cy="36711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9289CFE0-0D8A-A7E7-03B1-8571DEF0F5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35" y="1575722"/>
            <a:ext cx="1218707" cy="682476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0A36923A-73B0-5987-A6B4-4A99098CEF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40" y="1523678"/>
            <a:ext cx="1063996" cy="106399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AA3C47D5-93CB-B536-299E-6EC38A84FD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1615543"/>
            <a:ext cx="816233" cy="816233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8DE2AF4B-5F5E-093E-E16E-22ABD2D08E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3" y="3304606"/>
            <a:ext cx="1881551" cy="463636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96F6E188-E1CD-388A-B0E1-015C5D1074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77" y="2402415"/>
            <a:ext cx="1206395" cy="717204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7F026DC9-E177-B8A1-BD96-9EA0896547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" y="3328076"/>
            <a:ext cx="1760663" cy="880332"/>
          </a:xfrm>
          <a:prstGeom prst="rect">
            <a:avLst/>
          </a:prstGeom>
        </p:spPr>
      </p:pic>
      <p:pic>
        <p:nvPicPr>
          <p:cNvPr id="23" name="Picture 22" descr="Text&#10;&#10;Description automatically generated with low confidence">
            <a:extLst>
              <a:ext uri="{FF2B5EF4-FFF2-40B4-BE49-F238E27FC236}">
                <a16:creationId xmlns:a16="http://schemas.microsoft.com/office/drawing/2014/main" id="{25D59BAA-B860-E054-9D65-1AF9F4C724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66" y="2399269"/>
            <a:ext cx="647765" cy="714357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E76F8C3-A950-EFF9-D4B9-E8202E98708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10" y="3929925"/>
            <a:ext cx="1475178" cy="449441"/>
          </a:xfrm>
          <a:prstGeom prst="rect">
            <a:avLst/>
          </a:prstGeom>
        </p:spPr>
      </p:pic>
      <p:pic>
        <p:nvPicPr>
          <p:cNvPr id="25" name="Picture 2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F0CD9E6-4C50-38CF-896E-B95504204E8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26" y="3968780"/>
            <a:ext cx="995494" cy="365912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8F4B7AC2-9C8F-BB95-68E4-69BA305C151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97" y="3220264"/>
            <a:ext cx="1636661" cy="38012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E9497DAC-AC48-0FC2-06A6-2BB56C77064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24" y="3122138"/>
            <a:ext cx="1284659" cy="682475"/>
          </a:xfrm>
          <a:prstGeom prst="rect">
            <a:avLst/>
          </a:prstGeom>
        </p:spPr>
      </p:pic>
      <p:pic>
        <p:nvPicPr>
          <p:cNvPr id="28" name="Picture 27" descr="Circle&#10;&#10;Description automatically generated with medium confidence">
            <a:extLst>
              <a:ext uri="{FF2B5EF4-FFF2-40B4-BE49-F238E27FC236}">
                <a16:creationId xmlns:a16="http://schemas.microsoft.com/office/drawing/2014/main" id="{ECDC26DA-18DE-CEB7-BADD-052C6E33241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2" y="2404049"/>
            <a:ext cx="1357313" cy="657225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9FFC739-D359-4624-D7D8-5509869DB5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48" y="3214733"/>
            <a:ext cx="889502" cy="889502"/>
          </a:xfrm>
          <a:prstGeom prst="rect">
            <a:avLst/>
          </a:prstGeom>
        </p:spPr>
      </p:pic>
      <p:pic>
        <p:nvPicPr>
          <p:cNvPr id="30" name="Picture 29" descr="A picture containing text, furniture, seat, clipart&#10;&#10;Description automatically generated">
            <a:extLst>
              <a:ext uri="{FF2B5EF4-FFF2-40B4-BE49-F238E27FC236}">
                <a16:creationId xmlns:a16="http://schemas.microsoft.com/office/drawing/2014/main" id="{7AEDE3B5-126D-FDF4-7CD2-9FD10072F7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" y="4670682"/>
            <a:ext cx="1128098" cy="451239"/>
          </a:xfrm>
          <a:prstGeom prst="rect">
            <a:avLst/>
          </a:prstGeom>
        </p:spPr>
      </p:pic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FA3F9FB3-63BA-7A66-9EA8-A7F7B223B24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76" y="4610896"/>
            <a:ext cx="1636661" cy="386139"/>
          </a:xfrm>
          <a:prstGeom prst="rect">
            <a:avLst/>
          </a:prstGeom>
        </p:spPr>
      </p:pic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A41CEB20-34CB-EC90-DFC2-781C4D0B3895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3"/>
          <a:stretch/>
        </p:blipFill>
        <p:spPr>
          <a:xfrm>
            <a:off x="2661980" y="4551811"/>
            <a:ext cx="1004154" cy="591689"/>
          </a:xfrm>
          <a:prstGeom prst="rect">
            <a:avLst/>
          </a:prstGeom>
        </p:spPr>
      </p:pic>
      <p:pic>
        <p:nvPicPr>
          <p:cNvPr id="33" name="Picture 3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B1854A41-927E-E250-5787-760CCF5CB6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21" y="4635907"/>
            <a:ext cx="1127732" cy="427547"/>
          </a:xfrm>
          <a:prstGeom prst="rect">
            <a:avLst/>
          </a:prstGeom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DEAEC9F4-EFC7-0D89-FE0C-42DEA7A32FF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7"/>
          <a:stretch/>
        </p:blipFill>
        <p:spPr>
          <a:xfrm>
            <a:off x="7332412" y="4314695"/>
            <a:ext cx="1811588" cy="797344"/>
          </a:xfrm>
          <a:prstGeom prst="rect">
            <a:avLst/>
          </a:prstGeom>
        </p:spPr>
      </p:pic>
      <p:pic>
        <p:nvPicPr>
          <p:cNvPr id="35" name="Picture 34" descr="Logo, company name&#10;&#10;Description automatically generated">
            <a:extLst>
              <a:ext uri="{FF2B5EF4-FFF2-40B4-BE49-F238E27FC236}">
                <a16:creationId xmlns:a16="http://schemas.microsoft.com/office/drawing/2014/main" id="{52E9CF9F-DE50-A614-DA3E-31957A8673B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05" y="4101919"/>
            <a:ext cx="1128196" cy="816233"/>
          </a:xfrm>
          <a:prstGeom prst="rect">
            <a:avLst/>
          </a:prstGeom>
        </p:spPr>
      </p:pic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13DAB34B-D93A-08BB-EF71-C7EB0BC6B25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91" y="3889969"/>
            <a:ext cx="1659369" cy="524012"/>
          </a:xfrm>
          <a:prstGeom prst="rect">
            <a:avLst/>
          </a:prstGeom>
        </p:spPr>
      </p:pic>
      <p:pic>
        <p:nvPicPr>
          <p:cNvPr id="37" name="Picture 36" descr="Text&#10;&#10;Description automatically generated with medium confidence">
            <a:extLst>
              <a:ext uri="{FF2B5EF4-FFF2-40B4-BE49-F238E27FC236}">
                <a16:creationId xmlns:a16="http://schemas.microsoft.com/office/drawing/2014/main" id="{7B78CDFD-4BFC-AFD2-E437-5A8B5D7B808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" y="4035444"/>
            <a:ext cx="1436390" cy="598496"/>
          </a:xfrm>
          <a:prstGeom prst="rect">
            <a:avLst/>
          </a:prstGeom>
        </p:spPr>
      </p:pic>
      <p:pic>
        <p:nvPicPr>
          <p:cNvPr id="38" name="Picture 3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F5AD39-FF42-4B54-754C-F321F0EB234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" y="2587674"/>
            <a:ext cx="870772" cy="859213"/>
          </a:xfrm>
          <a:prstGeom prst="rect">
            <a:avLst/>
          </a:prstGeom>
        </p:spPr>
      </p:pic>
      <p:pic>
        <p:nvPicPr>
          <p:cNvPr id="39" name="Picture 38" descr="Icon, company name&#10;&#10;Description automatically generated">
            <a:extLst>
              <a:ext uri="{FF2B5EF4-FFF2-40B4-BE49-F238E27FC236}">
                <a16:creationId xmlns:a16="http://schemas.microsoft.com/office/drawing/2014/main" id="{D0EF171E-02C1-6B65-58A6-41D41FEA6A5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36" y="3884832"/>
            <a:ext cx="1169284" cy="809837"/>
          </a:xfrm>
          <a:prstGeom prst="rect">
            <a:avLst/>
          </a:prstGeom>
        </p:spPr>
      </p:pic>
      <p:pic>
        <p:nvPicPr>
          <p:cNvPr id="40" name="Picture 3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8BB7992-BA6A-9811-26E2-984044E1E65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07" y="1457028"/>
            <a:ext cx="660544" cy="9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78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5486"/>
            <a:ext cx="8172440" cy="648072"/>
          </a:xfrm>
        </p:spPr>
        <p:txBody>
          <a:bodyPr/>
          <a:lstStyle/>
          <a:p>
            <a:r>
              <a:rPr lang="en-GB" b="1" dirty="0"/>
              <a:t>Choosing a journal venue  - agreements</a:t>
            </a:r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64FF18-3436-5A96-1B77-941D3D030750}"/>
              </a:ext>
            </a:extLst>
          </p:cNvPr>
          <p:cNvSpPr/>
          <p:nvPr/>
        </p:nvSpPr>
        <p:spPr bwMode="auto">
          <a:xfrm>
            <a:off x="0" y="843558"/>
            <a:ext cx="9144000" cy="42999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75CC93F-DC29-6CE5-8F90-85CE42713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6" y="2248932"/>
            <a:ext cx="1362395" cy="136239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8C78F8-52FF-AE58-40A7-F89B7C82D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45" y="2299263"/>
            <a:ext cx="1956638" cy="102881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982D0FD-0171-720D-354A-2C9603B83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7" y="2342645"/>
            <a:ext cx="1337158" cy="765377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8F9996D-5686-1B48-A887-91A22D83C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21" y="1747945"/>
            <a:ext cx="1467460" cy="922996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20C6755-1366-222C-3A23-74A68CBB9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87" y="1584141"/>
            <a:ext cx="2372112" cy="84763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7E94C2D-9250-2A90-2BDF-EF2843A7DA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5"/>
          <a:stretch/>
        </p:blipFill>
        <p:spPr>
          <a:xfrm>
            <a:off x="6561583" y="919219"/>
            <a:ext cx="1321594" cy="974748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86289664-C71D-D411-58F2-9816EE27E1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44" y="883223"/>
            <a:ext cx="1013004" cy="88637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357C080-479B-BE27-93CE-FB4FC31097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11" y="872448"/>
            <a:ext cx="697878" cy="69787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BE237C-D053-58AD-CBC7-8901DA12F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" y="847279"/>
            <a:ext cx="2240060" cy="682475"/>
          </a:xfrm>
          <a:prstGeom prst="rect">
            <a:avLst/>
          </a:prstGeom>
        </p:spPr>
      </p:pic>
      <p:pic>
        <p:nvPicPr>
          <p:cNvPr id="14" name="Picture 13" descr="Chart&#10;&#10;Description automatically generated with medium confidence">
            <a:extLst>
              <a:ext uri="{FF2B5EF4-FFF2-40B4-BE49-F238E27FC236}">
                <a16:creationId xmlns:a16="http://schemas.microsoft.com/office/drawing/2014/main" id="{52FCD284-3DE7-BC73-35FB-B73B3C32C5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36" y="859422"/>
            <a:ext cx="1444241" cy="568821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09498E-6D5F-48F4-1A8B-CCDF20AC87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61" y="912393"/>
            <a:ext cx="847636" cy="8476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E78AC9-3562-1EDE-C0AF-3E7F645248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06" y="1575471"/>
            <a:ext cx="1704960" cy="36711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9289CFE0-0D8A-A7E7-03B1-8571DEF0F5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35" y="1575722"/>
            <a:ext cx="1218707" cy="682476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0A36923A-73B0-5987-A6B4-4A99098CEF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40" y="1523678"/>
            <a:ext cx="1063996" cy="106399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AA3C47D5-93CB-B536-299E-6EC38A84FD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1615543"/>
            <a:ext cx="816233" cy="816233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8DE2AF4B-5F5E-093E-E16E-22ABD2D08E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3" y="3304606"/>
            <a:ext cx="1881551" cy="463636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96F6E188-E1CD-388A-B0E1-015C5D1074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77" y="2402415"/>
            <a:ext cx="1206395" cy="717204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7F026DC9-E177-B8A1-BD96-9EA0896547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" y="3328076"/>
            <a:ext cx="1760663" cy="880332"/>
          </a:xfrm>
          <a:prstGeom prst="rect">
            <a:avLst/>
          </a:prstGeom>
        </p:spPr>
      </p:pic>
      <p:pic>
        <p:nvPicPr>
          <p:cNvPr id="23" name="Picture 22" descr="Text&#10;&#10;Description automatically generated with low confidence">
            <a:extLst>
              <a:ext uri="{FF2B5EF4-FFF2-40B4-BE49-F238E27FC236}">
                <a16:creationId xmlns:a16="http://schemas.microsoft.com/office/drawing/2014/main" id="{25D59BAA-B860-E054-9D65-1AF9F4C724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66" y="2399269"/>
            <a:ext cx="647765" cy="714357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E76F8C3-A950-EFF9-D4B9-E8202E98708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10" y="3929925"/>
            <a:ext cx="1475178" cy="449441"/>
          </a:xfrm>
          <a:prstGeom prst="rect">
            <a:avLst/>
          </a:prstGeom>
        </p:spPr>
      </p:pic>
      <p:pic>
        <p:nvPicPr>
          <p:cNvPr id="25" name="Picture 2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F0CD9E6-4C50-38CF-896E-B95504204E8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26" y="3968780"/>
            <a:ext cx="995494" cy="365912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8F4B7AC2-9C8F-BB95-68E4-69BA305C151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97" y="3220264"/>
            <a:ext cx="1636661" cy="38012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E9497DAC-AC48-0FC2-06A6-2BB56C77064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24" y="3122138"/>
            <a:ext cx="1284659" cy="682475"/>
          </a:xfrm>
          <a:prstGeom prst="rect">
            <a:avLst/>
          </a:prstGeom>
        </p:spPr>
      </p:pic>
      <p:pic>
        <p:nvPicPr>
          <p:cNvPr id="28" name="Picture 27" descr="Circle&#10;&#10;Description automatically generated with medium confidence">
            <a:extLst>
              <a:ext uri="{FF2B5EF4-FFF2-40B4-BE49-F238E27FC236}">
                <a16:creationId xmlns:a16="http://schemas.microsoft.com/office/drawing/2014/main" id="{ECDC26DA-18DE-CEB7-BADD-052C6E33241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2" y="2404049"/>
            <a:ext cx="1357313" cy="657225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9FFC739-D359-4624-D7D8-5509869DB5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48" y="3214733"/>
            <a:ext cx="889502" cy="889502"/>
          </a:xfrm>
          <a:prstGeom prst="rect">
            <a:avLst/>
          </a:prstGeom>
        </p:spPr>
      </p:pic>
      <p:pic>
        <p:nvPicPr>
          <p:cNvPr id="30" name="Picture 29" descr="A picture containing text, furniture, seat, clipart&#10;&#10;Description automatically generated">
            <a:extLst>
              <a:ext uri="{FF2B5EF4-FFF2-40B4-BE49-F238E27FC236}">
                <a16:creationId xmlns:a16="http://schemas.microsoft.com/office/drawing/2014/main" id="{7AEDE3B5-126D-FDF4-7CD2-9FD10072F7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" y="4670682"/>
            <a:ext cx="1128098" cy="451239"/>
          </a:xfrm>
          <a:prstGeom prst="rect">
            <a:avLst/>
          </a:prstGeom>
        </p:spPr>
      </p:pic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FA3F9FB3-63BA-7A66-9EA8-A7F7B223B24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76" y="4610896"/>
            <a:ext cx="1636661" cy="386139"/>
          </a:xfrm>
          <a:prstGeom prst="rect">
            <a:avLst/>
          </a:prstGeom>
        </p:spPr>
      </p:pic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A41CEB20-34CB-EC90-DFC2-781C4D0B3895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3"/>
          <a:stretch/>
        </p:blipFill>
        <p:spPr>
          <a:xfrm>
            <a:off x="2661980" y="4551811"/>
            <a:ext cx="1004154" cy="591689"/>
          </a:xfrm>
          <a:prstGeom prst="rect">
            <a:avLst/>
          </a:prstGeom>
        </p:spPr>
      </p:pic>
      <p:pic>
        <p:nvPicPr>
          <p:cNvPr id="33" name="Picture 3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B1854A41-927E-E250-5787-760CCF5CB6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21" y="4635907"/>
            <a:ext cx="1127732" cy="427547"/>
          </a:xfrm>
          <a:prstGeom prst="rect">
            <a:avLst/>
          </a:prstGeom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DEAEC9F4-EFC7-0D89-FE0C-42DEA7A32FF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7"/>
          <a:stretch/>
        </p:blipFill>
        <p:spPr>
          <a:xfrm>
            <a:off x="7332412" y="4314695"/>
            <a:ext cx="1811588" cy="797344"/>
          </a:xfrm>
          <a:prstGeom prst="rect">
            <a:avLst/>
          </a:prstGeom>
        </p:spPr>
      </p:pic>
      <p:pic>
        <p:nvPicPr>
          <p:cNvPr id="35" name="Picture 34" descr="Logo, company name&#10;&#10;Description automatically generated">
            <a:extLst>
              <a:ext uri="{FF2B5EF4-FFF2-40B4-BE49-F238E27FC236}">
                <a16:creationId xmlns:a16="http://schemas.microsoft.com/office/drawing/2014/main" id="{52E9CF9F-DE50-A614-DA3E-31957A8673B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05" y="4101919"/>
            <a:ext cx="1128196" cy="816233"/>
          </a:xfrm>
          <a:prstGeom prst="rect">
            <a:avLst/>
          </a:prstGeom>
        </p:spPr>
      </p:pic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13DAB34B-D93A-08BB-EF71-C7EB0BC6B25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91" y="3889969"/>
            <a:ext cx="1659369" cy="524012"/>
          </a:xfrm>
          <a:prstGeom prst="rect">
            <a:avLst/>
          </a:prstGeom>
        </p:spPr>
      </p:pic>
      <p:pic>
        <p:nvPicPr>
          <p:cNvPr id="37" name="Picture 36" descr="Text&#10;&#10;Description automatically generated with medium confidence">
            <a:extLst>
              <a:ext uri="{FF2B5EF4-FFF2-40B4-BE49-F238E27FC236}">
                <a16:creationId xmlns:a16="http://schemas.microsoft.com/office/drawing/2014/main" id="{7B78CDFD-4BFC-AFD2-E437-5A8B5D7B808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" y="4035444"/>
            <a:ext cx="1436390" cy="598496"/>
          </a:xfrm>
          <a:prstGeom prst="rect">
            <a:avLst/>
          </a:prstGeom>
        </p:spPr>
      </p:pic>
      <p:pic>
        <p:nvPicPr>
          <p:cNvPr id="38" name="Picture 3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F5AD39-FF42-4B54-754C-F321F0EB234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" y="2587674"/>
            <a:ext cx="870772" cy="859213"/>
          </a:xfrm>
          <a:prstGeom prst="rect">
            <a:avLst/>
          </a:prstGeom>
        </p:spPr>
      </p:pic>
      <p:pic>
        <p:nvPicPr>
          <p:cNvPr id="39" name="Picture 38" descr="Icon, company name&#10;&#10;Description automatically generated">
            <a:extLst>
              <a:ext uri="{FF2B5EF4-FFF2-40B4-BE49-F238E27FC236}">
                <a16:creationId xmlns:a16="http://schemas.microsoft.com/office/drawing/2014/main" id="{D0EF171E-02C1-6B65-58A6-41D41FEA6A5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36" y="3884832"/>
            <a:ext cx="1169284" cy="809837"/>
          </a:xfrm>
          <a:prstGeom prst="rect">
            <a:avLst/>
          </a:prstGeom>
        </p:spPr>
      </p:pic>
      <p:pic>
        <p:nvPicPr>
          <p:cNvPr id="40" name="Picture 3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8BB7992-BA6A-9811-26E2-984044E1E65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07" y="1457028"/>
            <a:ext cx="660544" cy="97474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AD48752-3BFE-AB10-DC51-DD32FF554249}"/>
              </a:ext>
            </a:extLst>
          </p:cNvPr>
          <p:cNvSpPr/>
          <p:nvPr/>
        </p:nvSpPr>
        <p:spPr bwMode="auto">
          <a:xfrm>
            <a:off x="13588" y="870601"/>
            <a:ext cx="9091404" cy="424143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95DC7D-0CAA-2A1C-69CD-6C00DEE727BE}"/>
              </a:ext>
            </a:extLst>
          </p:cNvPr>
          <p:cNvSpPr txBox="1">
            <a:spLocks/>
          </p:cNvSpPr>
          <p:nvPr/>
        </p:nvSpPr>
        <p:spPr>
          <a:xfrm>
            <a:off x="905637" y="984039"/>
            <a:ext cx="7727982" cy="40574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7200" b="0" dirty="0">
                <a:solidFill>
                  <a:srgbClr val="00628F"/>
                </a:solidFill>
                <a:cs typeface="Calibri" panose="020F0502020204030204"/>
              </a:rPr>
              <a:t>Library Services has signed up to over 30 agreements covering 12,000 journals, which allow authors to publish OA at no additional cost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dirty="0">
              <a:solidFill>
                <a:srgbClr val="00628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6000" b="0" dirty="0">
                <a:solidFill>
                  <a:srgbClr val="00628F"/>
                </a:solidFill>
                <a:cs typeface="Calibri"/>
              </a:rPr>
              <a:t>Beneficial because they provide: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6000" b="0" dirty="0">
                <a:solidFill>
                  <a:srgbClr val="00628F"/>
                </a:solidFill>
                <a:cs typeface="Calibri"/>
              </a:rPr>
              <a:t>More options for everyone (not just funded authors) to publish OA. In most cases you (or </a:t>
            </a:r>
            <a:r>
              <a:rPr lang="en-GB" sz="6000" b="0" dirty="0" err="1">
                <a:solidFill>
                  <a:srgbClr val="00628F"/>
                </a:solidFill>
                <a:cs typeface="Calibri"/>
              </a:rPr>
              <a:t>UoB</a:t>
            </a:r>
            <a:r>
              <a:rPr lang="en-GB" sz="6000" b="0" dirty="0">
                <a:solidFill>
                  <a:srgbClr val="00628F"/>
                </a:solidFill>
                <a:cs typeface="Calibri"/>
              </a:rPr>
              <a:t> co-author) needs to be corresponding author and submit using </a:t>
            </a:r>
            <a:r>
              <a:rPr lang="en-GB" sz="6000" b="0" dirty="0" err="1">
                <a:solidFill>
                  <a:srgbClr val="00628F"/>
                </a:solidFill>
                <a:cs typeface="Calibri"/>
              </a:rPr>
              <a:t>UoB</a:t>
            </a:r>
            <a:r>
              <a:rPr lang="en-GB" sz="6000" b="0" dirty="0">
                <a:solidFill>
                  <a:srgbClr val="00628F"/>
                </a:solidFill>
                <a:cs typeface="Calibri"/>
              </a:rPr>
              <a:t> email address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6000" b="0" dirty="0">
                <a:solidFill>
                  <a:srgbClr val="00628F"/>
                </a:solidFill>
                <a:cs typeface="Calibri"/>
              </a:rPr>
              <a:t>Other agreements (e.g. Subscribe to Open) may be open to wider authors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0" dirty="0">
              <a:solidFill>
                <a:srgbClr val="00628F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6000" b="0" dirty="0">
                <a:solidFill>
                  <a:srgbClr val="00628F"/>
                </a:solidFill>
                <a:cs typeface="Calibri"/>
              </a:rPr>
              <a:t>But, be aware TAs are all different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6000" b="0" dirty="0">
                <a:solidFill>
                  <a:srgbClr val="00628F"/>
                </a:solidFill>
                <a:cs typeface="Calibri"/>
              </a:rPr>
              <a:t>Some titles / All titles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6000" b="0" dirty="0">
                <a:solidFill>
                  <a:srgbClr val="00628F"/>
                </a:solidFill>
                <a:cs typeface="Calibri"/>
              </a:rPr>
              <a:t>Hybrid titles only / Hybrid and Fully OA titles</a:t>
            </a:r>
          </a:p>
          <a:p>
            <a:pPr marL="342900" indent="-342900"/>
            <a:endParaRPr lang="en-GB" sz="2400" b="0" dirty="0">
              <a:solidFill>
                <a:srgbClr val="00628F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6000" b="0" dirty="0">
                <a:solidFill>
                  <a:srgbClr val="00628F"/>
                </a:solidFill>
                <a:cs typeface="Calibri"/>
              </a:rPr>
              <a:t>Use Library </a:t>
            </a:r>
            <a:r>
              <a:rPr lang="en-GB" sz="6000" b="0" dirty="0">
                <a:solidFill>
                  <a:srgbClr val="00628F"/>
                </a:solidFill>
                <a:cs typeface="Calibri"/>
                <a:hlinkClick r:id="rId39"/>
              </a:rPr>
              <a:t>SciFree Search tool</a:t>
            </a:r>
            <a:r>
              <a:rPr lang="en-GB" sz="6000" b="0" dirty="0">
                <a:solidFill>
                  <a:srgbClr val="00628F"/>
                </a:solidFill>
                <a:cs typeface="Calibri"/>
              </a:rPr>
              <a:t> to confirm: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6000" b="0" dirty="0">
                <a:solidFill>
                  <a:srgbClr val="00628F"/>
                </a:solidFill>
                <a:cs typeface="Calibri"/>
              </a:rPr>
              <a:t>If title is included in a University publishing agreement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6000" b="0" dirty="0">
                <a:solidFill>
                  <a:srgbClr val="00628F"/>
                </a:solidFill>
                <a:cs typeface="Calibri"/>
              </a:rPr>
              <a:t>Any eligibility requirements attached to publishing OA in that title</a:t>
            </a:r>
          </a:p>
        </p:txBody>
      </p:sp>
    </p:spTree>
    <p:extLst>
      <p:ext uri="{BB962C8B-B14F-4D97-AF65-F5344CB8AC3E}">
        <p14:creationId xmlns:p14="http://schemas.microsoft.com/office/powerpoint/2010/main" val="34576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5486"/>
            <a:ext cx="8172440" cy="648072"/>
          </a:xfrm>
        </p:spPr>
        <p:txBody>
          <a:bodyPr/>
          <a:lstStyle/>
          <a:p>
            <a:r>
              <a:rPr lang="en-GB" b="1" dirty="0"/>
              <a:t>Choosing a journal venue – SciFree search</a:t>
            </a:r>
            <a:br>
              <a:rPr lang="en-GB" dirty="0"/>
            </a:br>
            <a:endParaRPr lang="en-GB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0ADF51-E875-4B78-A01F-1ADDE13E678B}"/>
              </a:ext>
            </a:extLst>
          </p:cNvPr>
          <p:cNvSpPr txBox="1">
            <a:spLocks/>
          </p:cNvSpPr>
          <p:nvPr/>
        </p:nvSpPr>
        <p:spPr>
          <a:xfrm>
            <a:off x="251520" y="699542"/>
            <a:ext cx="8640960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000" b="0" baseline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None/>
              <a:defRPr sz="1600" b="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endParaRPr lang="en-GB" sz="1800" b="0" dirty="0"/>
          </a:p>
          <a:p>
            <a:pPr lvl="1">
              <a:buClr>
                <a:schemeClr val="bg1"/>
              </a:buClr>
            </a:pPr>
            <a:endParaRPr lang="en-GB" sz="1800" dirty="0"/>
          </a:p>
          <a:p>
            <a:pPr lvl="1">
              <a:buClr>
                <a:schemeClr val="bg1"/>
              </a:buClr>
            </a:pPr>
            <a:endParaRPr lang="en-GB" sz="1800" b="0" dirty="0"/>
          </a:p>
          <a:p>
            <a:pPr lvl="1">
              <a:buClr>
                <a:schemeClr val="bg1"/>
              </a:buClr>
            </a:pPr>
            <a:endParaRPr lang="en-GB" sz="1800" dirty="0"/>
          </a:p>
          <a:p>
            <a:pPr lvl="1">
              <a:buClr>
                <a:schemeClr val="bg1"/>
              </a:buClr>
            </a:pPr>
            <a:endParaRPr lang="en-GB" sz="3000" kern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1"/>
              </a:buClr>
            </a:pPr>
            <a:endParaRPr lang="en-GB" sz="18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-114300">
              <a:buClr>
                <a:schemeClr val="bg1"/>
              </a:buClr>
            </a:pPr>
            <a:endParaRPr lang="en-GB" sz="6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kern="0" dirty="0">
              <a:solidFill>
                <a:srgbClr val="FFFF00"/>
              </a:solidFill>
              <a:ea typeface="Calibri" panose="020F0502020204030204" pitchFamily="34" charset="0"/>
            </a:endParaRPr>
          </a:p>
          <a:p>
            <a:endParaRPr lang="en-GB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A6D76-07C7-A46A-ABDC-19362B8B3BA6}"/>
              </a:ext>
            </a:extLst>
          </p:cNvPr>
          <p:cNvSpPr txBox="1"/>
          <p:nvPr/>
        </p:nvSpPr>
        <p:spPr>
          <a:xfrm>
            <a:off x="323528" y="843558"/>
            <a:ext cx="736055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https://app.scifree.se/birmingham</a:t>
            </a:r>
            <a:r>
              <a:rPr lang="en-GB" sz="1600" dirty="0">
                <a:ea typeface="+mn-lt"/>
                <a:cs typeface="+mn-lt"/>
              </a:rPr>
              <a:t> </a:t>
            </a:r>
            <a:r>
              <a:rPr lang="en-GB" sz="1600" b="0" dirty="0">
                <a:ea typeface="+mn-lt"/>
                <a:cs typeface="+mn-lt"/>
              </a:rPr>
              <a:t>Also </a:t>
            </a:r>
            <a:r>
              <a:rPr lang="en-GB" sz="1600" b="0" dirty="0">
                <a:solidFill>
                  <a:schemeClr val="bg1"/>
                </a:solidFill>
                <a:ea typeface="+mn-lt"/>
                <a:cs typeface="+mn-lt"/>
              </a:rPr>
              <a:t>linked from UoB OA pages</a:t>
            </a:r>
            <a:endParaRPr lang="en-US" sz="1600" b="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630F1BC-2346-B6D7-36D2-C4004CA27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72" y="1367563"/>
            <a:ext cx="3985142" cy="29217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7FB8FF21-B894-EEDB-BA61-9ECA22691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4208" y="1235123"/>
            <a:ext cx="2561921" cy="3675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A3CC2C-B1F8-AAC9-31A5-F4BA624274D7}"/>
              </a:ext>
            </a:extLst>
          </p:cNvPr>
          <p:cNvCxnSpPr>
            <a:cxnSpLocks/>
          </p:cNvCxnSpPr>
          <p:nvPr/>
        </p:nvCxnSpPr>
        <p:spPr>
          <a:xfrm flipH="1">
            <a:off x="3275856" y="2119904"/>
            <a:ext cx="1531844" cy="73173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026A1E-E48B-15F7-FF41-6DF86FF23D35}"/>
              </a:ext>
            </a:extLst>
          </p:cNvPr>
          <p:cNvSpPr txBox="1"/>
          <p:nvPr/>
        </p:nvSpPr>
        <p:spPr>
          <a:xfrm>
            <a:off x="4470374" y="1485703"/>
            <a:ext cx="17269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0" dirty="0">
                <a:solidFill>
                  <a:schemeClr val="bg1"/>
                </a:solidFill>
                <a:latin typeface="Calibri Light"/>
                <a:cs typeface="Calibri Light"/>
              </a:rPr>
              <a:t>Search by Journal Title or ISSN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74DC2-5492-1D44-D582-FE2A1D9EC829}"/>
              </a:ext>
            </a:extLst>
          </p:cNvPr>
          <p:cNvSpPr txBox="1"/>
          <p:nvPr/>
        </p:nvSpPr>
        <p:spPr>
          <a:xfrm>
            <a:off x="3822794" y="4312503"/>
            <a:ext cx="19698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0" dirty="0">
                <a:solidFill>
                  <a:schemeClr val="bg1"/>
                </a:solidFill>
                <a:latin typeface="Calibri Light"/>
                <a:cs typeface="Calibri"/>
              </a:rPr>
              <a:t>Select the Icon in the 'Who pays' column for more information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F27F3C-101D-AF27-CE92-84036838F5DC}"/>
              </a:ext>
            </a:extLst>
          </p:cNvPr>
          <p:cNvCxnSpPr>
            <a:cxnSpLocks/>
          </p:cNvCxnSpPr>
          <p:nvPr/>
        </p:nvCxnSpPr>
        <p:spPr>
          <a:xfrm flipH="1" flipV="1">
            <a:off x="2917362" y="4083918"/>
            <a:ext cx="921156" cy="360040"/>
          </a:xfrm>
          <a:prstGeom prst="straightConnector1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2066BF8-0AC7-E015-E012-E4464B2C8B2D}"/>
              </a:ext>
            </a:extLst>
          </p:cNvPr>
          <p:cNvSpPr/>
          <p:nvPr/>
        </p:nvSpPr>
        <p:spPr>
          <a:xfrm>
            <a:off x="4580975" y="2899895"/>
            <a:ext cx="1616384" cy="34625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8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5486"/>
            <a:ext cx="8172440" cy="648072"/>
          </a:xfrm>
        </p:spPr>
        <p:txBody>
          <a:bodyPr/>
          <a:lstStyle/>
          <a:p>
            <a:r>
              <a:rPr lang="en-GB" b="1" dirty="0"/>
              <a:t>Choosing a journal venue – SciFree search</a:t>
            </a:r>
            <a:br>
              <a:rPr lang="en-GB" dirty="0"/>
            </a:br>
            <a:endParaRPr lang="en-GB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0ADF51-E875-4B78-A01F-1ADDE13E678B}"/>
              </a:ext>
            </a:extLst>
          </p:cNvPr>
          <p:cNvSpPr txBox="1">
            <a:spLocks/>
          </p:cNvSpPr>
          <p:nvPr/>
        </p:nvSpPr>
        <p:spPr>
          <a:xfrm>
            <a:off x="251520" y="699542"/>
            <a:ext cx="8640960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000" b="0" baseline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None/>
              <a:defRPr sz="1600" b="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endParaRPr lang="en-GB" sz="1800" b="0" dirty="0"/>
          </a:p>
          <a:p>
            <a:pPr lvl="1">
              <a:buClr>
                <a:schemeClr val="bg1"/>
              </a:buClr>
            </a:pPr>
            <a:endParaRPr lang="en-GB" sz="1800" dirty="0"/>
          </a:p>
          <a:p>
            <a:pPr lvl="1">
              <a:buClr>
                <a:schemeClr val="bg1"/>
              </a:buClr>
            </a:pPr>
            <a:endParaRPr lang="en-GB" sz="1800" b="0" dirty="0"/>
          </a:p>
          <a:p>
            <a:pPr lvl="1">
              <a:buClr>
                <a:schemeClr val="bg1"/>
              </a:buClr>
            </a:pPr>
            <a:endParaRPr lang="en-GB" sz="1800" dirty="0"/>
          </a:p>
          <a:p>
            <a:pPr lvl="1">
              <a:buClr>
                <a:schemeClr val="bg1"/>
              </a:buClr>
            </a:pPr>
            <a:endParaRPr lang="en-GB" sz="3000" kern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1"/>
              </a:buClr>
            </a:pPr>
            <a:endParaRPr lang="en-GB" sz="18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-114300">
              <a:buClr>
                <a:schemeClr val="bg1"/>
              </a:buClr>
            </a:pPr>
            <a:endParaRPr lang="en-GB" sz="6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kern="0" dirty="0">
              <a:solidFill>
                <a:srgbClr val="FFFF00"/>
              </a:solidFill>
              <a:ea typeface="Calibri" panose="020F0502020204030204" pitchFamily="34" charset="0"/>
            </a:endParaRPr>
          </a:p>
          <a:p>
            <a:endParaRPr lang="en-GB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A6D76-07C7-A46A-ABDC-19362B8B3BA6}"/>
              </a:ext>
            </a:extLst>
          </p:cNvPr>
          <p:cNvSpPr txBox="1"/>
          <p:nvPr/>
        </p:nvSpPr>
        <p:spPr>
          <a:xfrm>
            <a:off x="323528" y="843558"/>
            <a:ext cx="736055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https://app.scifree.se/birmingham</a:t>
            </a:r>
            <a:r>
              <a:rPr lang="en-GB" sz="1600" dirty="0">
                <a:ea typeface="+mn-lt"/>
                <a:cs typeface="+mn-lt"/>
              </a:rPr>
              <a:t> </a:t>
            </a:r>
            <a:endParaRPr lang="en-US" sz="1600" dirty="0">
              <a:ea typeface="+mn-lt"/>
              <a:cs typeface="+mn-lt"/>
            </a:endParaRPr>
          </a:p>
          <a:p>
            <a:r>
              <a:rPr lang="en-GB" sz="1600" b="0" dirty="0">
                <a:ea typeface="+mn-lt"/>
                <a:cs typeface="+mn-lt"/>
              </a:rPr>
              <a:t>It is also linked from </a:t>
            </a:r>
            <a:r>
              <a:rPr lang="en-GB" sz="1600" b="0" dirty="0" err="1">
                <a:ea typeface="+mn-lt"/>
                <a:cs typeface="+mn-lt"/>
              </a:rPr>
              <a:t>UoB</a:t>
            </a:r>
            <a:r>
              <a:rPr lang="en-GB" sz="1600" b="0" dirty="0">
                <a:ea typeface="+mn-lt"/>
                <a:cs typeface="+mn-lt"/>
              </a:rPr>
              <a:t> OA pages</a:t>
            </a:r>
            <a:endParaRPr lang="en-US" sz="1600" b="0" dirty="0">
              <a:ea typeface="+mn-lt"/>
              <a:cs typeface="+mn-lt"/>
            </a:endParaRPr>
          </a:p>
        </p:txBody>
      </p:sp>
      <p:pic>
        <p:nvPicPr>
          <p:cNvPr id="3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C3AF8B5-A4EB-802B-AE7E-65271333B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179" y="2002574"/>
            <a:ext cx="2710872" cy="20715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70DF82-D7B4-80B6-1E3A-37C862CCCE87}"/>
              </a:ext>
            </a:extLst>
          </p:cNvPr>
          <p:cNvCxnSpPr>
            <a:cxnSpLocks/>
          </p:cNvCxnSpPr>
          <p:nvPr/>
        </p:nvCxnSpPr>
        <p:spPr>
          <a:xfrm flipH="1">
            <a:off x="2515160" y="1932389"/>
            <a:ext cx="1117118" cy="55319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4A0AB73-5368-131B-D0DE-DE49F789A2CE}"/>
              </a:ext>
            </a:extLst>
          </p:cNvPr>
          <p:cNvSpPr txBox="1"/>
          <p:nvPr/>
        </p:nvSpPr>
        <p:spPr>
          <a:xfrm>
            <a:off x="3632916" y="1407818"/>
            <a:ext cx="209121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0" dirty="0">
                <a:solidFill>
                  <a:schemeClr val="bg1"/>
                </a:solidFill>
                <a:latin typeface="Calibri Light"/>
                <a:cs typeface="Calibri Light"/>
              </a:rPr>
              <a:t>Search by Journal Title or ISSN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D50DB-5BE0-53C4-C780-D2BFE517FEA0}"/>
              </a:ext>
            </a:extLst>
          </p:cNvPr>
          <p:cNvSpPr txBox="1"/>
          <p:nvPr/>
        </p:nvSpPr>
        <p:spPr>
          <a:xfrm>
            <a:off x="2515160" y="4161428"/>
            <a:ext cx="33650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0" dirty="0">
                <a:solidFill>
                  <a:schemeClr val="bg1"/>
                </a:solidFill>
                <a:latin typeface="Calibri Light"/>
                <a:cs typeface="Calibri"/>
              </a:rPr>
              <a:t>If your Journal isn't found – select the link and you'll be taken back to our web pages for further advice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166BF4-9C16-1DF0-C01A-216505DF3798}"/>
              </a:ext>
            </a:extLst>
          </p:cNvPr>
          <p:cNvCxnSpPr>
            <a:cxnSpLocks/>
          </p:cNvCxnSpPr>
          <p:nvPr/>
        </p:nvCxnSpPr>
        <p:spPr>
          <a:xfrm flipV="1">
            <a:off x="3125422" y="3810677"/>
            <a:ext cx="0" cy="366760"/>
          </a:xfrm>
          <a:prstGeom prst="straightConnector1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C11FF98-6E8F-BBD0-274E-6B7303309D4F}"/>
              </a:ext>
            </a:extLst>
          </p:cNvPr>
          <p:cNvSpPr/>
          <p:nvPr/>
        </p:nvSpPr>
        <p:spPr>
          <a:xfrm>
            <a:off x="4209680" y="2966339"/>
            <a:ext cx="1696382" cy="33844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898B85-6485-70D7-FFC2-554DDCF74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259" y="1572349"/>
            <a:ext cx="2836221" cy="31264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F18917CE-A383-7C61-432F-20DC9E48C01F}"/>
              </a:ext>
            </a:extLst>
          </p:cNvPr>
          <p:cNvSpPr/>
          <p:nvPr/>
        </p:nvSpPr>
        <p:spPr>
          <a:xfrm>
            <a:off x="5880182" y="3498326"/>
            <a:ext cx="279945" cy="26323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09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id="{F7E43415-7C19-B5A6-BF8F-06BC05BFC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9091" r="25668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09BB2-8503-4233-8F0F-B3C339C1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6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1237-A4EA-42B7-AB17-BB464C15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Attributions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63A7-9FEB-453D-B743-48DD6026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43558"/>
            <a:ext cx="7772400" cy="3867844"/>
          </a:xfrm>
        </p:spPr>
        <p:txBody>
          <a:bodyPr/>
          <a:lstStyle/>
          <a:p>
            <a:pPr algn="l" rtl="0" fontAlgn="base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Images are attributable as follows:</a:t>
            </a:r>
            <a:r>
              <a:rPr lang="en-US" sz="1100" b="0" i="0" dirty="0">
                <a:solidFill>
                  <a:srgbClr val="ECECEC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100" b="0" i="0" dirty="0">
              <a:solidFill>
                <a:srgbClr val="ECECEC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100" b="0" i="0" dirty="0">
                <a:solidFill>
                  <a:srgbClr val="ECECEC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Philosophical Transactions Image. Available from Wikimedia Commons: </a:t>
            </a:r>
            <a:r>
              <a:rPr lang="en-GB" sz="1000" b="0" i="0" u="sng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https://commons.wikimedia.org/wiki/File:Philosophical_Transactions_of_the_Royal_Society_cover.jpg</a:t>
            </a:r>
            <a:r>
              <a:rPr lang="en-GB" sz="1000" b="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(Accessed 26 September 2022)</a:t>
            </a:r>
            <a:r>
              <a:rPr lang="en-GB" sz="1000" b="0" i="0" dirty="0">
                <a:solidFill>
                  <a:srgbClr val="ECECE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Paywallthemovie.com (2018). </a:t>
            </a:r>
            <a:r>
              <a:rPr lang="en-GB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Paywall the movie</a:t>
            </a:r>
            <a:r>
              <a:rPr lang="en-GB" sz="1000" b="0" i="1" u="sng" strike="noStrike" dirty="0">
                <a:solidFill>
                  <a:srgbClr val="91C8E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000" b="0" i="0" u="sng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https://paywallthemovie.com/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(Accessed: 26 September 2022)</a:t>
            </a:r>
            <a:r>
              <a:rPr lang="en-US" sz="1000" b="0" i="0" dirty="0">
                <a:solidFill>
                  <a:srgbClr val="ECECE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UK Reproducibility Network (2021) </a:t>
            </a:r>
            <a:r>
              <a:rPr lang="en-GB" sz="1000" i="1" dirty="0">
                <a:solidFill>
                  <a:srgbClr val="000000"/>
                </a:solidFill>
                <a:latin typeface="Arial" panose="020B0604020202020204" pitchFamily="34" charset="0"/>
              </a:rPr>
              <a:t>International Reproducibility Networks </a:t>
            </a:r>
            <a:r>
              <a:rPr lang="en-GB" sz="1000" b="0" i="0" u="sng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  <a:hlinkClick r:id="rId2"/>
              </a:rPr>
              <a:t>https://www.ukrn.org/</a:t>
            </a:r>
            <a:r>
              <a:rPr lang="en-GB" sz="1000" b="0" i="0" u="sng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000" b="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Accessed: 26 September 2022)</a:t>
            </a:r>
            <a:r>
              <a:rPr lang="en-US" sz="1000" b="0" i="0" dirty="0">
                <a:solidFill>
                  <a:srgbClr val="ECECE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u="none" strike="noStrike" dirty="0">
                <a:latin typeface="Arial" panose="020B0604020202020204" pitchFamily="34" charset="0"/>
              </a:rPr>
              <a:t>O</a:t>
            </a:r>
            <a:r>
              <a:rPr lang="en-GB" sz="1000" b="0" i="0" u="none" strike="noStrike" dirty="0" err="1">
                <a:effectLst/>
                <a:latin typeface="Arial" panose="020B0604020202020204" pitchFamily="34" charset="0"/>
              </a:rPr>
              <a:t>ctopus</a:t>
            </a:r>
            <a:r>
              <a:rPr lang="en-GB" sz="1000" b="0" i="0" u="none" strike="noStrike" dirty="0">
                <a:effectLst/>
                <a:latin typeface="Arial" panose="020B0604020202020204" pitchFamily="34" charset="0"/>
              </a:rPr>
              <a:t> publishing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platform (2022) </a:t>
            </a:r>
            <a:r>
              <a:rPr lang="en-GB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Publication types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https://www.octopus.ac/ (Accessed: 26 September 2022)</a:t>
            </a:r>
            <a:endParaRPr lang="en-US" sz="1000" b="0" i="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University of Cape Town, Research Support Hub (2022)  </a:t>
            </a:r>
            <a:r>
              <a:rPr lang="en-GB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Fair Data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https://www.uct.ac.za/research-support-hub/research-data-managing-research-data/fair-data-open-possible-closed-necessary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(Accessed: 26 September 2022)</a:t>
            </a:r>
            <a:r>
              <a:rPr lang="en-US" sz="1000" b="0" i="0" dirty="0">
                <a:solidFill>
                  <a:srgbClr val="ECECE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</a:rPr>
              <a:t>Hanson, K, </a:t>
            </a:r>
            <a:r>
              <a:rPr lang="en-US" sz="1000" dirty="0" err="1">
                <a:latin typeface="Arial" panose="020B0604020202020204" pitchFamily="34" charset="0"/>
              </a:rPr>
              <a:t>Surkis</a:t>
            </a:r>
            <a:r>
              <a:rPr lang="en-US" sz="1000" dirty="0">
                <a:latin typeface="Arial" panose="020B0604020202020204" pitchFamily="34" charset="0"/>
              </a:rPr>
              <a:t>, A &amp; </a:t>
            </a:r>
            <a:r>
              <a:rPr lang="en-US" sz="1000" dirty="0" err="1">
                <a:latin typeface="Arial" panose="020B0604020202020204" pitchFamily="34" charset="0"/>
              </a:rPr>
              <a:t>Yacobucci</a:t>
            </a:r>
            <a:r>
              <a:rPr lang="en-US" sz="1000" dirty="0">
                <a:latin typeface="Arial" panose="020B0604020202020204" pitchFamily="34" charset="0"/>
              </a:rPr>
              <a:t>, K. (2012) Data management and sharing snafu in 3 short acts. NYU Health Sciences Libraries. </a:t>
            </a:r>
            <a:r>
              <a:rPr lang="en-US" sz="1000" dirty="0">
                <a:latin typeface="Arial" panose="020B0604020202020204" pitchFamily="34" charset="0"/>
                <a:hlinkClick r:id="rId4"/>
              </a:rPr>
              <a:t>https://www.youtube.com/watch?v=N2zK3sAtr-4</a:t>
            </a:r>
            <a:r>
              <a:rPr lang="en-US" sz="1000" dirty="0">
                <a:latin typeface="Arial" panose="020B0604020202020204" pitchFamily="34" charset="0"/>
              </a:rPr>
              <a:t>.  (Accessed 26 October 2022)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000" b="0" i="0" dirty="0" err="1">
                <a:effectLst/>
                <a:latin typeface="Arial" panose="020B0604020202020204" pitchFamily="34" charset="0"/>
              </a:rPr>
              <a:t>Medrxiv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. </a:t>
            </a:r>
            <a:r>
              <a:rPr lang="en-US" sz="1000" dirty="0">
                <a:latin typeface="Arial" panose="020B0604020202020204" pitchFamily="34" charset="0"/>
              </a:rPr>
              <a:t>Preprint Archive. </a:t>
            </a:r>
            <a:r>
              <a:rPr lang="en-US" sz="1000" dirty="0">
                <a:latin typeface="Arial" panose="020B0604020202020204" pitchFamily="34" charset="0"/>
                <a:hlinkClick r:id="rId5"/>
              </a:rPr>
              <a:t>https://www.medrxiv.org/</a:t>
            </a:r>
            <a:r>
              <a:rPr lang="en-US" sz="1000" dirty="0">
                <a:latin typeface="Arial" panose="020B0604020202020204" pitchFamily="34" charset="0"/>
              </a:rPr>
              <a:t> (Accessed 26 October 2022)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000" dirty="0" err="1">
                <a:latin typeface="Arial" panose="020B0604020202020204" pitchFamily="34" charset="0"/>
              </a:rPr>
              <a:t>eLife</a:t>
            </a:r>
            <a:r>
              <a:rPr lang="en-US" sz="1000" dirty="0">
                <a:latin typeface="Arial" panose="020B0604020202020204" pitchFamily="34" charset="0"/>
              </a:rPr>
              <a:t>. Preprint platform. </a:t>
            </a:r>
            <a:r>
              <a:rPr lang="en-US" sz="1000" dirty="0">
                <a:latin typeface="Arial" panose="020B0604020202020204" pitchFamily="34" charset="0"/>
                <a:hlinkClick r:id="rId6"/>
              </a:rPr>
              <a:t>https://elifesciences.org/</a:t>
            </a:r>
            <a:r>
              <a:rPr lang="en-US" sz="1000" dirty="0">
                <a:latin typeface="Arial" panose="020B0604020202020204" pitchFamily="34" charset="0"/>
              </a:rPr>
              <a:t> (Accessed 27 October 2022)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000" b="0" i="0" dirty="0">
                <a:effectLst/>
                <a:latin typeface="Arial" panose="020B0604020202020204" pitchFamily="34" charset="0"/>
              </a:rPr>
              <a:t>FOSTER. </a:t>
            </a:r>
            <a:r>
              <a:rPr lang="en-US" sz="1000" dirty="0">
                <a:latin typeface="Arial" panose="020B0604020202020204" pitchFamily="34" charset="0"/>
              </a:rPr>
              <a:t>What is open peer review? </a:t>
            </a:r>
            <a:r>
              <a:rPr lang="en-US" sz="1000" dirty="0">
                <a:latin typeface="Arial" panose="020B0604020202020204" pitchFamily="34" charset="0"/>
                <a:hlinkClick r:id="rId7"/>
              </a:rPr>
              <a:t>https://www.youtube.com/watch?v=o25ENtTy2vw&amp;t=5s</a:t>
            </a:r>
            <a:r>
              <a:rPr lang="en-US" sz="1000" dirty="0">
                <a:latin typeface="Arial" panose="020B0604020202020204" pitchFamily="34" charset="0"/>
              </a:rPr>
              <a:t> (Accessed 26 October 2022)</a:t>
            </a:r>
            <a:endParaRPr lang="en-US" sz="10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Re3Data Homepage (2022)/ https://www.re3data.org  (Accessed: 26 September 2022)</a:t>
            </a:r>
            <a:r>
              <a:rPr lang="en-US" sz="1000" b="0" i="0" dirty="0">
                <a:solidFill>
                  <a:srgbClr val="ECECE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Engineering Archive Homepage (2022)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8"/>
              </a:rPr>
              <a:t>https://engrxiv.org/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(Accessed: 26 September 2022)</a:t>
            </a:r>
            <a:r>
              <a:rPr lang="en-US" sz="1000" b="0" i="0" dirty="0">
                <a:solidFill>
                  <a:srgbClr val="ECECE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Zenodo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Homepage (2022) </a:t>
            </a:r>
            <a:r>
              <a:rPr lang="en-GB" sz="1000" u="sng" dirty="0">
                <a:solidFill>
                  <a:schemeClr val="bg2"/>
                </a:solidFill>
                <a:latin typeface="Arial" panose="020B0604020202020204" pitchFamily="34" charset="0"/>
              </a:rPr>
              <a:t>https://zenodo.org/</a:t>
            </a:r>
            <a:r>
              <a:rPr lang="en-GB" sz="1000" dirty="0">
                <a:solidFill>
                  <a:schemeClr val="bg2"/>
                </a:solidFill>
                <a:latin typeface="Arial" panose="020B0604020202020204" pitchFamily="34" charset="0"/>
              </a:rPr>
              <a:t> (Accessed: 26 September 2022)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 err="1">
                <a:latin typeface="Arial" panose="020B0604020202020204" pitchFamily="34" charset="0"/>
              </a:rPr>
              <a:t>Github</a:t>
            </a:r>
            <a:r>
              <a:rPr lang="en-US" sz="1000" dirty="0">
                <a:latin typeface="Arial" panose="020B0604020202020204" pitchFamily="34" charset="0"/>
              </a:rPr>
              <a:t> Homepage (2022) </a:t>
            </a:r>
            <a:r>
              <a:rPr lang="en-US" sz="1000" dirty="0">
                <a:latin typeface="Arial" panose="020B0604020202020204" pitchFamily="34" charset="0"/>
                <a:hlinkClick r:id="rId9"/>
              </a:rPr>
              <a:t>https://github.com/</a:t>
            </a:r>
            <a:r>
              <a:rPr lang="en-US" sz="1000" dirty="0">
                <a:latin typeface="Arial" panose="020B0604020202020204" pitchFamily="34" charset="0"/>
              </a:rPr>
              <a:t>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(Accessed: 26 September 2022)</a:t>
            </a:r>
            <a:r>
              <a:rPr lang="en-US" sz="1000" b="0" i="0" dirty="0">
                <a:solidFill>
                  <a:srgbClr val="ECECE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</a:rPr>
              <a:t>ORCID Homepage (2022) </a:t>
            </a:r>
            <a:r>
              <a:rPr lang="en-US" sz="1000" dirty="0">
                <a:latin typeface="Arial" panose="020B0604020202020204" pitchFamily="34" charset="0"/>
                <a:hlinkClick r:id="rId10"/>
              </a:rPr>
              <a:t>https://orcid.org/</a:t>
            </a:r>
            <a:r>
              <a:rPr lang="en-US" sz="1000" dirty="0">
                <a:latin typeface="Arial" panose="020B0604020202020204" pitchFamily="34" charset="0"/>
              </a:rPr>
              <a:t>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(Accessed: 26 September 2022)</a:t>
            </a:r>
            <a:r>
              <a:rPr lang="en-US" sz="1000" b="0" i="0" dirty="0">
                <a:solidFill>
                  <a:srgbClr val="ECECE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Kramer, Bianca, &amp; Bosman, Jeroen. (2018, January 14). Rainbow of open science practices. </a:t>
            </a:r>
            <a:r>
              <a:rPr lang="en-GB" sz="1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Zenodo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11"/>
              </a:rPr>
              <a:t>https://doi.org/10.5281/zenodo.1147025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(Accessed: 26 September 2022)</a:t>
            </a:r>
            <a:r>
              <a:rPr lang="en-US" sz="1000" b="0" i="0" dirty="0">
                <a:solidFill>
                  <a:srgbClr val="ECECE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ECECEC"/>
                </a:solidFill>
                <a:latin typeface="Arial" panose="020B0604020202020204" pitchFamily="34" charset="0"/>
              </a:rPr>
              <a:t>​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Other images from 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Pixabay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 (using Creative Commons CC0 licence) </a:t>
            </a:r>
            <a:endParaRPr lang="en-US" sz="1200" dirty="0">
              <a:solidFill>
                <a:srgbClr val="ECECEC"/>
              </a:solidFill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200" b="0" i="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200" b="0" i="0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2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5486"/>
            <a:ext cx="8172440" cy="648072"/>
          </a:xfrm>
        </p:spPr>
        <p:txBody>
          <a:bodyPr/>
          <a:lstStyle/>
          <a:p>
            <a:r>
              <a:rPr lang="en-GB" b="1" dirty="0"/>
              <a:t>The Research Cycle</a:t>
            </a:r>
            <a:br>
              <a:rPr lang="en-GB" dirty="0"/>
            </a:br>
            <a:endParaRPr lang="en-GB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05CDC1-2953-4839-99C0-5D56BD66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89" y="915566"/>
            <a:ext cx="4715421" cy="30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31E5FA-2863-45D3-9E67-33218EE3D1B4}"/>
              </a:ext>
            </a:extLst>
          </p:cNvPr>
          <p:cNvSpPr txBox="1"/>
          <p:nvPr/>
        </p:nvSpPr>
        <p:spPr>
          <a:xfrm>
            <a:off x="3599384" y="4074045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Adapted from </a:t>
            </a:r>
            <a:r>
              <a:rPr lang="en-GB" sz="1400" b="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Jeroen Bosman &amp; Bianca Kramer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Licence CC-BY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9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13842"/>
            <a:ext cx="2491737" cy="22319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History of scholarly communication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2674" y="106299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1F927C-BCB6-4D3F-937B-126B060418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3297" y="425187"/>
            <a:ext cx="3137832" cy="42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566B1-AF0A-401F-B74D-0BF87160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28267" cy="196039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Paywallthemovie.com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35C13A-5DCB-4935-BA66-599B773B5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6893" y="482599"/>
            <a:ext cx="3257712" cy="41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C5192-3F0D-45DE-8ABC-04B8EF4D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 Access at University of Birmingham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97E67E-E7B7-4C54-81CC-BE5A6A285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7972" y="195487"/>
            <a:ext cx="6088524" cy="4551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6F5384-0277-4C59-904A-0CEC4C183998}"/>
              </a:ext>
            </a:extLst>
          </p:cNvPr>
          <p:cNvSpPr txBox="1"/>
          <p:nvPr/>
        </p:nvSpPr>
        <p:spPr>
          <a:xfrm>
            <a:off x="323528" y="4681828"/>
            <a:ext cx="5688632" cy="307777"/>
          </a:xfrm>
          <a:prstGeom prst="rect">
            <a:avLst/>
          </a:prstGeom>
          <a:solidFill>
            <a:schemeClr val="accent5">
              <a:lumMod val="2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See ‘</a:t>
            </a:r>
            <a:r>
              <a:rPr lang="en-GB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Publishing Open Access</a:t>
            </a:r>
            <a:r>
              <a:rPr lang="en-GB" sz="1400" dirty="0">
                <a:solidFill>
                  <a:schemeClr val="bg1"/>
                </a:solidFill>
              </a:rPr>
              <a:t>’ webpage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970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D05DA-81AC-DE91-879F-BC7F2FD0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089" y="668655"/>
            <a:ext cx="3442120" cy="11837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ways to be ‘open’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F22690F0-A574-7EBE-DBAC-722719EDA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" r="243" b="2"/>
          <a:stretch/>
        </p:blipFill>
        <p:spPr>
          <a:xfrm>
            <a:off x="20" y="10"/>
            <a:ext cx="5124486" cy="51434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FEC2E-C7E8-D9A5-A1B5-F8288524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089" y="1972620"/>
            <a:ext cx="3442118" cy="249936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>
                <a:ea typeface="+mn-ea"/>
                <a:cs typeface="+mn-cs"/>
              </a:rPr>
              <a:t>Datasets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>
                <a:ea typeface="+mn-ea"/>
                <a:cs typeface="+mn-cs"/>
              </a:rPr>
              <a:t>Software and code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>
                <a:ea typeface="+mn-ea"/>
                <a:cs typeface="+mn-cs"/>
              </a:rPr>
              <a:t>Blogposts, writing for newspapers and ‘practitioner’ publications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>
                <a:ea typeface="+mn-ea"/>
                <a:cs typeface="+mn-cs"/>
              </a:rPr>
              <a:t>Your own profile</a:t>
            </a:r>
          </a:p>
        </p:txBody>
      </p:sp>
    </p:spTree>
    <p:extLst>
      <p:ext uri="{BB962C8B-B14F-4D97-AF65-F5344CB8AC3E}">
        <p14:creationId xmlns:p14="http://schemas.microsoft.com/office/powerpoint/2010/main" val="200685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504560"/>
            <a:ext cx="7886700" cy="536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1562" y="1198042"/>
            <a:ext cx="7000875" cy="65272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>
                <a:ea typeface="+mn-ea"/>
                <a:cs typeface="+mn-cs"/>
              </a:rPr>
              <a:t>Commercial interests</a:t>
            </a:r>
          </a:p>
          <a:p>
            <a:pPr indent="-2286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>
                <a:ea typeface="+mn-ea"/>
                <a:cs typeface="+mn-cs"/>
              </a:rPr>
              <a:t>Participant confidentiality</a:t>
            </a:r>
          </a:p>
          <a:p>
            <a:pPr indent="-2286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kern="1200" dirty="0">
              <a:ea typeface="+mn-ea"/>
              <a:cs typeface="+mn-cs"/>
            </a:endParaRPr>
          </a:p>
          <a:p>
            <a:pPr indent="-2286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kern="1200" dirty="0">
              <a:ea typeface="+mn-ea"/>
              <a:cs typeface="+mn-cs"/>
            </a:endParaRPr>
          </a:p>
          <a:p>
            <a:pPr indent="-2286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kern="1200" dirty="0">
              <a:ea typeface="+mn-ea"/>
              <a:cs typeface="+mn-cs"/>
            </a:endParaRPr>
          </a:p>
          <a:p>
            <a:pPr indent="-22860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kern="1200" dirty="0"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1D2EF-94A3-4706-A8BF-A87491DE9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80818"/>
            <a:ext cx="78867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7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97D36C-74F4-8F97-BA86-0CE6B5B9F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92"/>
          <a:stretch/>
        </p:blipFill>
        <p:spPr>
          <a:xfrm>
            <a:off x="342900" y="342900"/>
            <a:ext cx="8458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31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18a688-0c8a-4f89-a2a1-bb1d33293720">
      <Terms xmlns="http://schemas.microsoft.com/office/infopath/2007/PartnerControls"/>
    </lcf76f155ced4ddcb4097134ff3c332f>
    <TaxCatchAll xmlns="41c36a06-8106-4a95-b1a8-f935182ae1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95BF044F2B04689B3749C365B1A18" ma:contentTypeVersion="15" ma:contentTypeDescription="Create a new document." ma:contentTypeScope="" ma:versionID="7e5626721fdc18cd3e3b13be05fedc83">
  <xsd:schema xmlns:xsd="http://www.w3.org/2001/XMLSchema" xmlns:xs="http://www.w3.org/2001/XMLSchema" xmlns:p="http://schemas.microsoft.com/office/2006/metadata/properties" xmlns:ns2="c518a688-0c8a-4f89-a2a1-bb1d33293720" xmlns:ns3="41c36a06-8106-4a95-b1a8-f935182ae137" targetNamespace="http://schemas.microsoft.com/office/2006/metadata/properties" ma:root="true" ma:fieldsID="cd3889a13fdb7f010e179a516f25e29d" ns2:_="" ns3:_="">
    <xsd:import namespace="c518a688-0c8a-4f89-a2a1-bb1d33293720"/>
    <xsd:import namespace="41c36a06-8106-4a95-b1a8-f935182ae1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8a688-0c8a-4f89-a2a1-bb1d33293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c7af76c-f141-45ca-ae1a-4959eb0cbd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36a06-8106-4a95-b1a8-f935182ae1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af2f35d-a5c8-4738-9c95-175b0dcc5785}" ma:internalName="TaxCatchAll" ma:showField="CatchAllData" ma:web="41c36a06-8106-4a95-b1a8-f935182ae1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14C02-0DA2-43F8-8031-AD916250F8D1}">
  <ds:schemaRefs>
    <ds:schemaRef ds:uri="http://www.w3.org/XML/1998/namespace"/>
    <ds:schemaRef ds:uri="http://purl.org/dc/dcmitype/"/>
    <ds:schemaRef ds:uri="c518a688-0c8a-4f89-a2a1-bb1d33293720"/>
    <ds:schemaRef ds:uri="http://purl.org/dc/terms/"/>
    <ds:schemaRef ds:uri="41c36a06-8106-4a95-b1a8-f935182ae13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10072F4-A5DC-4E07-8911-B5E092353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ABDCB8-7E25-4AAA-87AB-22BE9EBF7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18a688-0c8a-4f89-a2a1-bb1d33293720"/>
    <ds:schemaRef ds:uri="41c36a06-8106-4a95-b1a8-f935182ae1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1762</Words>
  <Application>Microsoft Office PowerPoint</Application>
  <PresentationFormat>On-screen Show (16:9)</PresentationFormat>
  <Paragraphs>209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Roboto</vt:lpstr>
      <vt:lpstr>Segoe UI</vt:lpstr>
      <vt:lpstr>Times New Roman</vt:lpstr>
      <vt:lpstr>Tw Cen MT</vt:lpstr>
      <vt:lpstr>Wingdings</vt:lpstr>
      <vt:lpstr>Default Design</vt:lpstr>
      <vt:lpstr>How to publish your work - openly</vt:lpstr>
      <vt:lpstr>Today</vt:lpstr>
      <vt:lpstr>The Research Cycle </vt:lpstr>
      <vt:lpstr>History of scholarly communication</vt:lpstr>
      <vt:lpstr>Paywallthemovie.com</vt:lpstr>
      <vt:lpstr>Open Access at University of Birmingham</vt:lpstr>
      <vt:lpstr>Other ways to be ‘open’</vt:lpstr>
      <vt:lpstr>Caution</vt:lpstr>
      <vt:lpstr>PowerPoint Presentation</vt:lpstr>
      <vt:lpstr>Depositing data or code</vt:lpstr>
      <vt:lpstr>Blogs</vt:lpstr>
      <vt:lpstr>PowerPoint Presentation</vt:lpstr>
      <vt:lpstr>PowerPoint Presentation</vt:lpstr>
      <vt:lpstr>What next? Publishing your research.</vt:lpstr>
      <vt:lpstr>Academic publishing – funder agreements</vt:lpstr>
      <vt:lpstr>Choosing a journal venue </vt:lpstr>
      <vt:lpstr>Choosing a journal venue </vt:lpstr>
      <vt:lpstr>Choosing a journal venue </vt:lpstr>
      <vt:lpstr>Choosing a journal venue </vt:lpstr>
      <vt:lpstr>Choosing a journal venue  - agreements </vt:lpstr>
      <vt:lpstr>Choosing a journal venue  - agreements</vt:lpstr>
      <vt:lpstr>Choosing a journal venue – SciFree search </vt:lpstr>
      <vt:lpstr>Choosing a journal venue – SciFree search </vt:lpstr>
      <vt:lpstr>Any Questions?</vt:lpstr>
      <vt:lpstr>Image Attributions</vt:lpstr>
    </vt:vector>
  </TitlesOfParts>
  <Company>The 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and Publications</dc:creator>
  <cp:lastModifiedBy>Suzanne Atkins (Library Services - Collection Management and Development)</cp:lastModifiedBy>
  <cp:revision>95</cp:revision>
  <cp:lastPrinted>2022-10-31T09:34:54Z</cp:lastPrinted>
  <dcterms:created xsi:type="dcterms:W3CDTF">2005-06-08T11:15:47Z</dcterms:created>
  <dcterms:modified xsi:type="dcterms:W3CDTF">2023-06-19T15:36:58Z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0x01010043295BF044F2B04689B3749C365B1A18</vt:lpwstr>
  </property>
  <property fmtid="{D5CDD505-2E9C-101B-9397-08002B2CF9AE}" pid="3" name="MediaServiceImageTags">
    <vt:lpwstr/>
  </property>
</Properties>
</file>